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9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9" r:id="rId10"/>
    <p:sldId id="274" r:id="rId11"/>
    <p:sldId id="275" r:id="rId12"/>
    <p:sldId id="276" r:id="rId13"/>
    <p:sldId id="277" r:id="rId14"/>
    <p:sldId id="278" r:id="rId15"/>
    <p:sldId id="279" r:id="rId16"/>
    <p:sldId id="270" r:id="rId17"/>
    <p:sldId id="271" r:id="rId18"/>
    <p:sldId id="272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5" r:id="rId34"/>
    <p:sldId id="296" r:id="rId35"/>
    <p:sldId id="298" r:id="rId36"/>
    <p:sldId id="299" r:id="rId37"/>
    <p:sldId id="300" r:id="rId38"/>
    <p:sldId id="273" r:id="rId39"/>
    <p:sldId id="26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1E468E"/>
    <a:srgbClr val="003399"/>
    <a:srgbClr val="FFFFCC"/>
    <a:srgbClr val="0000FF"/>
    <a:srgbClr val="0000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756" y="-3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43C706-D1A9-484C-A344-297C0BFAE0F3}" type="datetimeFigureOut">
              <a:rPr lang="en-US" smtClean="0"/>
              <a:pPr/>
              <a:t>9/6/2017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C16F20-8EB5-4AC1-9833-C4171B8E9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43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C16F20-8EB5-4AC1-9833-C4171B8E964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926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F95ED-E1CC-4EDA-8A66-844A36E109E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229BB-AE8C-4092-B8EF-A29382DDCF2A}" type="datetimeFigureOut">
              <a:rPr lang="en-US" smtClean="0"/>
              <a:t>9/6/2017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13AC6-04CA-46E5-8E0F-E76FBB54E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628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33600" y="228600"/>
            <a:ext cx="9448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E65A9-4A90-4A79-AA18-C6C248B57C8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3C350-5198-4877-8BBC-EB0C07088C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 userDrawn="1"/>
        </p:nvSpPr>
        <p:spPr bwMode="auto">
          <a:xfrm>
            <a:off x="8026400" y="858680"/>
            <a:ext cx="133562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 i="1" dirty="0">
                <a:solidFill>
                  <a:prstClr val="black"/>
                </a:solidFill>
                <a:latin typeface="Tahoma" pitchFamily="34" charset="0"/>
              </a:rPr>
              <a:t>Together We Can!</a:t>
            </a:r>
          </a:p>
        </p:txBody>
      </p:sp>
      <p:sp>
        <p:nvSpPr>
          <p:cNvPr id="9" name="Flowchart: Process 8"/>
          <p:cNvSpPr/>
          <p:nvPr userDrawn="1"/>
        </p:nvSpPr>
        <p:spPr>
          <a:xfrm>
            <a:off x="1815355" y="794952"/>
            <a:ext cx="9767045" cy="320053"/>
          </a:xfrm>
          <a:prstGeom prst="flowChartProcess">
            <a:avLst/>
          </a:prstGeom>
          <a:solidFill>
            <a:srgbClr val="1E46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61" y="541622"/>
            <a:ext cx="1606944" cy="5747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/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295400"/>
            <a:ext cx="9144000" cy="19097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1E468E"/>
                </a:solidFill>
                <a:latin typeface="Arial Black" panose="020B0A04020102020204" pitchFamily="34" charset="0"/>
              </a:rPr>
              <a:t>KFW ENGINEERS AND SURVEYING, INC</a:t>
            </a:r>
            <a:br>
              <a:rPr lang="en-US" sz="4000" dirty="0">
                <a:latin typeface="Arial Black" panose="020B0A04020102020204" pitchFamily="34" charset="0"/>
              </a:rPr>
            </a:br>
            <a:r>
              <a:rPr lang="en-US" sz="3200" dirty="0">
                <a:solidFill>
                  <a:srgbClr val="57585A"/>
                </a:solidFill>
                <a:latin typeface="Arial Black" panose="020B0A04020102020204" pitchFamily="34" charset="0"/>
              </a:rPr>
              <a:t>PRESENTS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352800"/>
            <a:ext cx="9144000" cy="1655762"/>
          </a:xfrm>
        </p:spPr>
        <p:txBody>
          <a:bodyPr/>
          <a:lstStyle/>
          <a:p>
            <a:r>
              <a:rPr lang="en-US" sz="2800" dirty="0">
                <a:solidFill>
                  <a:srgbClr val="1E468E"/>
                </a:solidFill>
                <a:latin typeface="Arial Black" panose="020B0A04020102020204" pitchFamily="34" charset="0"/>
              </a:rPr>
              <a:t>2017 MASTER DRAINAGE PLAN</a:t>
            </a:r>
          </a:p>
          <a:p>
            <a:r>
              <a:rPr lang="en-US" sz="2000" i="1" dirty="0">
                <a:solidFill>
                  <a:srgbClr val="57585A"/>
                </a:solidFill>
                <a:latin typeface="Arial Black" panose="020B0A04020102020204" pitchFamily="34" charset="0"/>
              </a:rPr>
              <a:t>FOR</a:t>
            </a:r>
          </a:p>
          <a:p>
            <a:r>
              <a:rPr lang="en-US" sz="2000" i="1" dirty="0">
                <a:solidFill>
                  <a:srgbClr val="57585A"/>
                </a:solidFill>
                <a:latin typeface="Arial Black" panose="020B0A04020102020204" pitchFamily="34" charset="0"/>
              </a:rPr>
              <a:t>THE CITY OF SHAVANO PARK</a:t>
            </a:r>
          </a:p>
        </p:txBody>
      </p:sp>
    </p:spTree>
    <p:extLst>
      <p:ext uri="{BB962C8B-B14F-4D97-AF65-F5344CB8AC3E}">
        <p14:creationId xmlns:p14="http://schemas.microsoft.com/office/powerpoint/2010/main" val="3669569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524000" y="6492876"/>
            <a:ext cx="2133600" cy="365125"/>
          </a:xfrm>
        </p:spPr>
        <p:txBody>
          <a:bodyPr/>
          <a:lstStyle/>
          <a:p>
            <a:fld id="{F4384E7C-4101-45F3-A508-CF4428522048}" type="datetime1">
              <a:rPr lang="en-US" smtClean="0">
                <a:solidFill>
                  <a:prstClr val="black"/>
                </a:solidFill>
              </a:rPr>
              <a:pPr/>
              <a:t>9/6/2017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 anchor="b"/>
          <a:lstStyle/>
          <a:p>
            <a:pPr>
              <a:defRPr/>
            </a:pPr>
            <a:fld id="{FE7DE1F3-91F7-49A6-80F6-4CB0633E2400}" type="slidenum">
              <a:rPr lang="en-US" sz="1000" kern="0">
                <a:solidFill>
                  <a:sysClr val="windowText" lastClr="000000"/>
                </a:solidFill>
              </a:rPr>
              <a:pPr>
                <a:defRPr/>
              </a:pPr>
              <a:t>10</a:t>
            </a:fld>
            <a:endParaRPr lang="en-US" sz="10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9600" y="132611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/>
              <a:t>Study Area 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7200" y="1371600"/>
            <a:ext cx="111252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Drainage Area 2 (DA6 &amp; DA 8)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Description. This study area focuses on the open channel that drains from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Kinnan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Way to NW Military near Collins Circle.</a:t>
            </a:r>
          </a:p>
          <a:p>
            <a:pPr>
              <a:buFont typeface="Arial" pitchFamily="34" charset="0"/>
              <a:buChar char="•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Problem(s)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The existing channel spills the left channel bank and overflows through residential lots to Wagon Trail.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Existing TxDOT culvert causes backwater onto residential lot (16420 NW Military)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Proposed Solution(s) and their cost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Construct a small berm approximately 200’ long to prevent spill from occurring. 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Estimated cost $5k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Replace culvert at a lower elevation to reduce backwater elevation Estimated cost $115k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433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524000" y="6492876"/>
            <a:ext cx="2133600" cy="365125"/>
          </a:xfrm>
        </p:spPr>
        <p:txBody>
          <a:bodyPr/>
          <a:lstStyle/>
          <a:p>
            <a:fld id="{F4384E7C-4101-45F3-A508-CF4428522048}" type="datetime1">
              <a:rPr lang="en-US" smtClean="0">
                <a:solidFill>
                  <a:prstClr val="black"/>
                </a:solidFill>
              </a:rPr>
              <a:pPr/>
              <a:t>9/6/2017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 anchor="b"/>
          <a:lstStyle/>
          <a:p>
            <a:pPr>
              <a:defRPr/>
            </a:pPr>
            <a:fld id="{FE7DE1F3-91F7-49A6-80F6-4CB0633E2400}" type="slidenum">
              <a:rPr lang="en-US" sz="1000" kern="0">
                <a:solidFill>
                  <a:sysClr val="windowText" lastClr="000000"/>
                </a:solidFill>
              </a:rPr>
              <a:pPr>
                <a:defRPr/>
              </a:pPr>
              <a:t>11</a:t>
            </a:fld>
            <a:endParaRPr lang="en-US" sz="10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8200" y="2286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/>
              <a:t>Study Area 2: The Problem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1066800" y="3962400"/>
            <a:ext cx="832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Use your program to take pictures that will be inserted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28921A-27ED-4BDF-9563-22B15B407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332" y="1332678"/>
            <a:ext cx="6692326" cy="47934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FA3F2E-57F5-44A6-95CE-AE1EE5EEC9E5}"/>
              </a:ext>
            </a:extLst>
          </p:cNvPr>
          <p:cNvSpPr txBox="1"/>
          <p:nvPr/>
        </p:nvSpPr>
        <p:spPr>
          <a:xfrm>
            <a:off x="9745825" y="1524000"/>
            <a:ext cx="2043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This shows the impact of a 25-year flood event.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47D38C-1B01-4001-B208-804736538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596" y="4509729"/>
            <a:ext cx="1283736" cy="159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85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524000" y="6492876"/>
            <a:ext cx="2133600" cy="365125"/>
          </a:xfrm>
        </p:spPr>
        <p:txBody>
          <a:bodyPr/>
          <a:lstStyle/>
          <a:p>
            <a:fld id="{F4384E7C-4101-45F3-A508-CF4428522048}" type="datetime1">
              <a:rPr lang="en-US" smtClean="0">
                <a:solidFill>
                  <a:prstClr val="black"/>
                </a:solidFill>
              </a:rPr>
              <a:pPr/>
              <a:t>9/6/2017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 anchor="b"/>
          <a:lstStyle/>
          <a:p>
            <a:pPr>
              <a:defRPr/>
            </a:pPr>
            <a:fld id="{FE7DE1F3-91F7-49A6-80F6-4CB0633E2400}" type="slidenum">
              <a:rPr lang="en-US" sz="1000" kern="0">
                <a:solidFill>
                  <a:sysClr val="windowText" lastClr="000000"/>
                </a:solidFill>
              </a:rPr>
              <a:pPr>
                <a:defRPr/>
              </a:pPr>
              <a:t>12</a:t>
            </a:fld>
            <a:endParaRPr lang="en-US" sz="10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8200" y="2286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/>
              <a:t>Study Area 2: The Solution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066800" y="3962400"/>
            <a:ext cx="832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Use your program to take pictures that will be inserted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88A2F0-5EEB-4874-A42C-832023C1D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333" y="1566602"/>
            <a:ext cx="6636712" cy="43820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8C7B98-544F-4D9C-AA8E-0569D8A2A04E}"/>
              </a:ext>
            </a:extLst>
          </p:cNvPr>
          <p:cNvSpPr txBox="1"/>
          <p:nvPr/>
        </p:nvSpPr>
        <p:spPr>
          <a:xfrm>
            <a:off x="9745825" y="1524000"/>
            <a:ext cx="20434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This shows the approximate location of the proposed 5’x3’ SBC,</a:t>
            </a:r>
          </a:p>
          <a:p>
            <a:endParaRPr lang="en-US" dirty="0"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0066FF"/>
                </a:solidFill>
                <a:cs typeface="Arial" panose="020B0604020202020204" pitchFamily="34" charset="0"/>
              </a:rPr>
              <a:t>City requested TxDOT improvements.</a:t>
            </a:r>
          </a:p>
          <a:p>
            <a:endParaRPr lang="en-US" dirty="0">
              <a:solidFill>
                <a:srgbClr val="0066FF"/>
              </a:solidFill>
              <a:cs typeface="Arial" panose="020B0604020202020204" pitchFamily="34" charset="0"/>
            </a:endParaRPr>
          </a:p>
          <a:p>
            <a:endParaRPr lang="en-US" dirty="0"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</a:rPr>
              <a:t>Proposed Berm</a:t>
            </a:r>
          </a:p>
          <a:p>
            <a:endParaRPr lang="en-US" dirty="0">
              <a:solidFill>
                <a:srgbClr val="0066FF"/>
              </a:solidFill>
              <a:cs typeface="Arial" panose="020B0604020202020204" pitchFamily="34" charset="0"/>
            </a:endParaRPr>
          </a:p>
          <a:p>
            <a:endParaRPr lang="en-US" dirty="0">
              <a:cs typeface="Arial" panose="020B0604020202020204" pitchFamily="34" charset="0"/>
            </a:endParaRPr>
          </a:p>
          <a:p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AAB968-2ACE-4ECF-9C15-FB12C54A7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596" y="4509729"/>
            <a:ext cx="1283736" cy="1592326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4B6BDC4-EA99-4BB0-AA27-C5999048AA73}"/>
              </a:ext>
            </a:extLst>
          </p:cNvPr>
          <p:cNvSpPr/>
          <p:nvPr/>
        </p:nvSpPr>
        <p:spPr>
          <a:xfrm rot="19911269">
            <a:off x="4521124" y="5364592"/>
            <a:ext cx="427721" cy="62017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F640186-4AB9-43AF-A78F-C62A38EC780E}"/>
              </a:ext>
            </a:extLst>
          </p:cNvPr>
          <p:cNvSpPr/>
          <p:nvPr/>
        </p:nvSpPr>
        <p:spPr>
          <a:xfrm rot="7287982">
            <a:off x="7981395" y="3781406"/>
            <a:ext cx="432764" cy="9603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220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524000" y="6492876"/>
            <a:ext cx="2133600" cy="365125"/>
          </a:xfrm>
        </p:spPr>
        <p:txBody>
          <a:bodyPr/>
          <a:lstStyle/>
          <a:p>
            <a:fld id="{F4384E7C-4101-45F3-A508-CF4428522048}" type="datetime1">
              <a:rPr lang="en-US" smtClean="0">
                <a:solidFill>
                  <a:prstClr val="black"/>
                </a:solidFill>
              </a:rPr>
              <a:pPr/>
              <a:t>9/6/2017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 anchor="b"/>
          <a:lstStyle/>
          <a:p>
            <a:pPr>
              <a:defRPr/>
            </a:pPr>
            <a:fld id="{FE7DE1F3-91F7-49A6-80F6-4CB0633E2400}" type="slidenum">
              <a:rPr lang="en-US" sz="1000" kern="0">
                <a:solidFill>
                  <a:sysClr val="windowText" lastClr="000000"/>
                </a:solidFill>
              </a:rPr>
              <a:pPr>
                <a:defRPr/>
              </a:pPr>
              <a:t>13</a:t>
            </a:fld>
            <a:endParaRPr lang="en-US" sz="10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9600" y="132611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/>
              <a:t>Study Area 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7200" y="1371600"/>
            <a:ext cx="111252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Drainage Area 3 (DA 12, DA 13, DA 15 and DA 16)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Description. This study area focuses on the natural low in the Turkey Creek area.  </a:t>
            </a:r>
          </a:p>
          <a:p>
            <a:pPr>
              <a:buFont typeface="Arial" pitchFamily="34" charset="0"/>
              <a:buChar char="•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Problem(s)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The natural low cannot contain the design storm event, impacting homes.  TxDOT culvert create backwater. 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Proposed Solution(s) and their cost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Construct a storm sewer system through the neighborhood 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Estimated cost $4.5 million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Minimum recommended: Construct culvert crossings at Honey Bee Lane, Turkey Creek Rd, and Long Bow Rd.  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Estimated cost $140k each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Improvements on NW Military should be constructed as part of the TxDOT project to accommodate the future project.</a:t>
            </a:r>
          </a:p>
        </p:txBody>
      </p:sp>
    </p:spTree>
    <p:extLst>
      <p:ext uri="{BB962C8B-B14F-4D97-AF65-F5344CB8AC3E}">
        <p14:creationId xmlns:p14="http://schemas.microsoft.com/office/powerpoint/2010/main" val="609270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524000" y="6492876"/>
            <a:ext cx="2133600" cy="365125"/>
          </a:xfrm>
        </p:spPr>
        <p:txBody>
          <a:bodyPr/>
          <a:lstStyle/>
          <a:p>
            <a:fld id="{F4384E7C-4101-45F3-A508-CF4428522048}" type="datetime1">
              <a:rPr lang="en-US" smtClean="0">
                <a:solidFill>
                  <a:prstClr val="black"/>
                </a:solidFill>
              </a:rPr>
              <a:pPr/>
              <a:t>9/6/2017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 anchor="b"/>
          <a:lstStyle/>
          <a:p>
            <a:pPr>
              <a:defRPr/>
            </a:pPr>
            <a:fld id="{FE7DE1F3-91F7-49A6-80F6-4CB0633E2400}" type="slidenum">
              <a:rPr lang="en-US" sz="1000" kern="0">
                <a:solidFill>
                  <a:sysClr val="windowText" lastClr="000000"/>
                </a:solidFill>
              </a:rPr>
              <a:pPr>
                <a:defRPr/>
              </a:pPr>
              <a:t>14</a:t>
            </a:fld>
            <a:endParaRPr lang="en-US" sz="10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8200" y="2286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/>
              <a:t>Study Area 3: The Problem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E23219-5427-4B92-850E-1F524DDBE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070" y="1386682"/>
            <a:ext cx="2723859" cy="4953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B814EC-D2F6-4278-912F-0D611720E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596" y="4509729"/>
            <a:ext cx="1283736" cy="15923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E7A65AB-1516-4316-932B-E7CC0C4DFC68}"/>
              </a:ext>
            </a:extLst>
          </p:cNvPr>
          <p:cNvSpPr txBox="1"/>
          <p:nvPr/>
        </p:nvSpPr>
        <p:spPr>
          <a:xfrm>
            <a:off x="9745825" y="1524000"/>
            <a:ext cx="2043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This shows the impact of a 25-year flood event.</a:t>
            </a:r>
          </a:p>
        </p:txBody>
      </p:sp>
    </p:spTree>
    <p:extLst>
      <p:ext uri="{BB962C8B-B14F-4D97-AF65-F5344CB8AC3E}">
        <p14:creationId xmlns:p14="http://schemas.microsoft.com/office/powerpoint/2010/main" val="200249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4AFE9EA-583C-4272-A977-98A363CDC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535" y="1352838"/>
            <a:ext cx="2731452" cy="5140038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524000" y="6492876"/>
            <a:ext cx="2133600" cy="365125"/>
          </a:xfrm>
        </p:spPr>
        <p:txBody>
          <a:bodyPr/>
          <a:lstStyle/>
          <a:p>
            <a:fld id="{F4384E7C-4101-45F3-A508-CF4428522048}" type="datetime1">
              <a:rPr lang="en-US" smtClean="0">
                <a:solidFill>
                  <a:prstClr val="black"/>
                </a:solidFill>
              </a:rPr>
              <a:pPr/>
              <a:t>9/6/2017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 anchor="b"/>
          <a:lstStyle/>
          <a:p>
            <a:pPr>
              <a:defRPr/>
            </a:pPr>
            <a:fld id="{FE7DE1F3-91F7-49A6-80F6-4CB0633E2400}" type="slidenum">
              <a:rPr lang="en-US" sz="1000" kern="0">
                <a:solidFill>
                  <a:sysClr val="windowText" lastClr="000000"/>
                </a:solidFill>
              </a:rPr>
              <a:pPr>
                <a:defRPr/>
              </a:pPr>
              <a:t>15</a:t>
            </a:fld>
            <a:endParaRPr lang="en-US" sz="10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8200" y="2286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/>
              <a:t>Study Area 3: The Solution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A0A156-B986-42A3-AF53-F4A9480607C4}"/>
              </a:ext>
            </a:extLst>
          </p:cNvPr>
          <p:cNvSpPr txBox="1"/>
          <p:nvPr/>
        </p:nvSpPr>
        <p:spPr>
          <a:xfrm>
            <a:off x="9745825" y="1524000"/>
            <a:ext cx="20434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Approximate alignment of the proposed storm sewer system.  </a:t>
            </a:r>
          </a:p>
          <a:p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39C643-F5F3-4048-B7FE-F5F5D06F8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559" y="4533838"/>
            <a:ext cx="1283736" cy="159232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19833F8-1936-44AA-A89E-FC8A78EB7554}"/>
              </a:ext>
            </a:extLst>
          </p:cNvPr>
          <p:cNvSpPr/>
          <p:nvPr/>
        </p:nvSpPr>
        <p:spPr>
          <a:xfrm rot="19911269">
            <a:off x="4111257" y="1838837"/>
            <a:ext cx="475026" cy="1371600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6069B41-532D-42F1-9038-8C70BF0E240A}"/>
              </a:ext>
            </a:extLst>
          </p:cNvPr>
          <p:cNvSpPr/>
          <p:nvPr/>
        </p:nvSpPr>
        <p:spPr>
          <a:xfrm rot="19911269">
            <a:off x="3781752" y="3454395"/>
            <a:ext cx="309402" cy="4668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F8AB399-3835-438F-91DC-8909A48EB4BA}"/>
              </a:ext>
            </a:extLst>
          </p:cNvPr>
          <p:cNvSpPr/>
          <p:nvPr/>
        </p:nvSpPr>
        <p:spPr>
          <a:xfrm rot="19911269">
            <a:off x="3404429" y="4402286"/>
            <a:ext cx="309402" cy="4668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6FF0D4B-5174-4DD4-BEAA-871E81DCB72F}"/>
              </a:ext>
            </a:extLst>
          </p:cNvPr>
          <p:cNvSpPr/>
          <p:nvPr/>
        </p:nvSpPr>
        <p:spPr>
          <a:xfrm rot="18034835">
            <a:off x="2987425" y="5008098"/>
            <a:ext cx="309402" cy="4668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A46AE7-C41D-48CC-BBC1-8615782596AA}"/>
              </a:ext>
            </a:extLst>
          </p:cNvPr>
          <p:cNvSpPr txBox="1"/>
          <p:nvPr/>
        </p:nvSpPr>
        <p:spPr>
          <a:xfrm>
            <a:off x="2431835" y="1056977"/>
            <a:ext cx="270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Minimum Recommended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BD035AA-069B-4334-88CA-D627FA8B8D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67" y="1425988"/>
            <a:ext cx="2731452" cy="4993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E90DFA7-B328-498C-AB37-F6D645942865}"/>
              </a:ext>
            </a:extLst>
          </p:cNvPr>
          <p:cNvSpPr txBox="1"/>
          <p:nvPr/>
        </p:nvSpPr>
        <p:spPr>
          <a:xfrm>
            <a:off x="388431" y="1524000"/>
            <a:ext cx="20434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66FF"/>
                </a:solidFill>
                <a:cs typeface="Arial" panose="020B0604020202020204" pitchFamily="34" charset="0"/>
              </a:rPr>
              <a:t>City requested TxDOT improvements.</a:t>
            </a:r>
          </a:p>
          <a:p>
            <a:endParaRPr lang="en-US" dirty="0"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</a:rPr>
              <a:t>Minimum Recommended culvert locations. 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1A6E9BE-12E1-4E95-9B8E-775FE578A6B3}"/>
              </a:ext>
            </a:extLst>
          </p:cNvPr>
          <p:cNvSpPr/>
          <p:nvPr/>
        </p:nvSpPr>
        <p:spPr>
          <a:xfrm rot="19911269">
            <a:off x="8384705" y="2006481"/>
            <a:ext cx="475026" cy="1371600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77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524000" y="6492876"/>
            <a:ext cx="2133600" cy="365125"/>
          </a:xfrm>
        </p:spPr>
        <p:txBody>
          <a:bodyPr/>
          <a:lstStyle/>
          <a:p>
            <a:fld id="{F4384E7C-4101-45F3-A508-CF4428522048}" type="datetime1">
              <a:rPr lang="en-US" smtClean="0">
                <a:solidFill>
                  <a:prstClr val="black"/>
                </a:solidFill>
              </a:rPr>
              <a:pPr/>
              <a:t>9/6/2017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 anchor="b"/>
          <a:lstStyle/>
          <a:p>
            <a:pPr>
              <a:defRPr/>
            </a:pPr>
            <a:fld id="{FE7DE1F3-91F7-49A6-80F6-4CB0633E2400}" type="slidenum">
              <a:rPr lang="en-US" sz="1000" kern="0">
                <a:solidFill>
                  <a:sysClr val="windowText" lastClr="000000"/>
                </a:solidFill>
              </a:rPr>
              <a:pPr>
                <a:defRPr/>
              </a:pPr>
              <a:t>16</a:t>
            </a:fld>
            <a:endParaRPr lang="en-US" sz="10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9600" y="132611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/>
              <a:t>Study Area 4-1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7200" y="1371600"/>
            <a:ext cx="111252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Drainage Area 4-1 (DA 19, 37, and 38)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Description. This drainage area is the storm water flows south-west from NW Military and impacts properties on Elm Spring Lane.</a:t>
            </a:r>
          </a:p>
          <a:p>
            <a:pPr>
              <a:buFont typeface="Arial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Problem(s)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During a 25-Year storm event our model shows flooding impacting 11 number of homes on Elm Spring.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TxDOT culverts create backwater impacting homes.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Proposed Solution(s) and their cost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Our solution is have TxDOT modify the existing culvert crossing and install a grate inlet with storm sewer system at the corner of Elm Spring and Bikeway. 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Estimated cost: $1.2M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We also considered a possible detention pond on City property near the Bexar 911 property, but our model shows this solution does not significantly reducing flooding on Elm Spring during a 25-year event.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Minimal recommended: Construct culvert crossing and outfall at Bikeway Lane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Estimated Cost $115K</a:t>
            </a:r>
          </a:p>
        </p:txBody>
      </p:sp>
    </p:spTree>
    <p:extLst>
      <p:ext uri="{BB962C8B-B14F-4D97-AF65-F5344CB8AC3E}">
        <p14:creationId xmlns:p14="http://schemas.microsoft.com/office/powerpoint/2010/main" val="2911058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524000" y="6492876"/>
            <a:ext cx="2133600" cy="365125"/>
          </a:xfrm>
        </p:spPr>
        <p:txBody>
          <a:bodyPr/>
          <a:lstStyle/>
          <a:p>
            <a:fld id="{F4384E7C-4101-45F3-A508-CF4428522048}" type="datetime1">
              <a:rPr lang="en-US" smtClean="0">
                <a:solidFill>
                  <a:prstClr val="black"/>
                </a:solidFill>
              </a:rPr>
              <a:pPr/>
              <a:t>9/6/2017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 anchor="b"/>
          <a:lstStyle/>
          <a:p>
            <a:pPr>
              <a:defRPr/>
            </a:pPr>
            <a:fld id="{FE7DE1F3-91F7-49A6-80F6-4CB0633E2400}" type="slidenum">
              <a:rPr lang="en-US" sz="1000" kern="0">
                <a:solidFill>
                  <a:sysClr val="windowText" lastClr="000000"/>
                </a:solidFill>
              </a:rPr>
              <a:pPr>
                <a:defRPr/>
              </a:pPr>
              <a:t>17</a:t>
            </a:fld>
            <a:endParaRPr lang="en-US" sz="10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8200" y="2286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/>
              <a:t>Study Area 4-1: The Problem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9745825" y="1524000"/>
            <a:ext cx="2043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shows the impact of a 25-year flood event.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8BE66C-2B32-4CB1-8D06-0C39DEBAC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421238"/>
            <a:ext cx="5859625" cy="46785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44227C-8DAD-478D-85BC-51D738571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596" y="4509729"/>
            <a:ext cx="1283736" cy="159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03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524000" y="6492876"/>
            <a:ext cx="2133600" cy="365125"/>
          </a:xfrm>
        </p:spPr>
        <p:txBody>
          <a:bodyPr/>
          <a:lstStyle/>
          <a:p>
            <a:fld id="{F4384E7C-4101-45F3-A508-CF4428522048}" type="datetime1">
              <a:rPr lang="en-US" smtClean="0">
                <a:solidFill>
                  <a:prstClr val="black"/>
                </a:solidFill>
              </a:rPr>
              <a:pPr/>
              <a:t>9/6/2017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 anchor="b"/>
          <a:lstStyle/>
          <a:p>
            <a:pPr>
              <a:defRPr/>
            </a:pPr>
            <a:fld id="{FE7DE1F3-91F7-49A6-80F6-4CB0633E2400}" type="slidenum">
              <a:rPr lang="en-US" sz="1000" kern="0">
                <a:solidFill>
                  <a:sysClr val="windowText" lastClr="000000"/>
                </a:solidFill>
              </a:rPr>
              <a:pPr>
                <a:defRPr/>
              </a:pPr>
              <a:t>18</a:t>
            </a:fld>
            <a:endParaRPr lang="en-US" sz="10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8200" y="2286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/>
              <a:t>Study Area 4: The Solution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9745824" y="1524000"/>
            <a:ext cx="215498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This shows the impact of a 25-year flood event after the implementation of the proposed storm sewer system.</a:t>
            </a:r>
          </a:p>
          <a:p>
            <a:endParaRPr lang="en-US" dirty="0"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0066FF"/>
                </a:solidFill>
                <a:cs typeface="Arial" panose="020B0604020202020204" pitchFamily="34" charset="0"/>
              </a:rPr>
              <a:t>City requested TxDOT improvements.</a:t>
            </a:r>
          </a:p>
          <a:p>
            <a:endParaRPr lang="en-US" dirty="0"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</a:rPr>
              <a:t>Minimum Recommended.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EB25829-76EB-4397-A61A-DC77262F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533838"/>
            <a:ext cx="1283736" cy="15923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065F6B-4E69-42CE-9749-ED152C3D7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337" y="1410704"/>
            <a:ext cx="6001155" cy="50051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949C8F-B62D-445D-B853-BC1DB4783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81" y="1410704"/>
            <a:ext cx="3185532" cy="27049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01DCDD-CD9A-40C2-873F-745773C4097C}"/>
              </a:ext>
            </a:extLst>
          </p:cNvPr>
          <p:cNvSpPr txBox="1"/>
          <p:nvPr/>
        </p:nvSpPr>
        <p:spPr>
          <a:xfrm>
            <a:off x="291190" y="4115660"/>
            <a:ext cx="204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Detention Option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D68612-9965-4366-A473-20207FC7B961}"/>
              </a:ext>
            </a:extLst>
          </p:cNvPr>
          <p:cNvSpPr txBox="1"/>
          <p:nvPr/>
        </p:nvSpPr>
        <p:spPr>
          <a:xfrm>
            <a:off x="5520212" y="6375976"/>
            <a:ext cx="2252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Storm Sewer Option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4037BBB-96A6-4A65-B17A-6CB1F51092E6}"/>
              </a:ext>
            </a:extLst>
          </p:cNvPr>
          <p:cNvSpPr/>
          <p:nvPr/>
        </p:nvSpPr>
        <p:spPr>
          <a:xfrm rot="1953391">
            <a:off x="5028140" y="4429399"/>
            <a:ext cx="432764" cy="1371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1CD3E0F-D1EA-47E6-BEC0-FBA99CB9C29B}"/>
              </a:ext>
            </a:extLst>
          </p:cNvPr>
          <p:cNvSpPr/>
          <p:nvPr/>
        </p:nvSpPr>
        <p:spPr>
          <a:xfrm rot="2959870">
            <a:off x="8490104" y="1579860"/>
            <a:ext cx="560582" cy="743407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488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524000" y="6492876"/>
            <a:ext cx="2133600" cy="365125"/>
          </a:xfrm>
        </p:spPr>
        <p:txBody>
          <a:bodyPr/>
          <a:lstStyle/>
          <a:p>
            <a:fld id="{F4384E7C-4101-45F3-A508-CF4428522048}" type="datetime1">
              <a:rPr lang="en-US" smtClean="0">
                <a:solidFill>
                  <a:prstClr val="black"/>
                </a:solidFill>
              </a:rPr>
              <a:pPr/>
              <a:t>9/6/2017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 anchor="b"/>
          <a:lstStyle/>
          <a:p>
            <a:pPr>
              <a:defRPr/>
            </a:pPr>
            <a:fld id="{FE7DE1F3-91F7-49A6-80F6-4CB0633E2400}" type="slidenum">
              <a:rPr lang="en-US" sz="1000" kern="0">
                <a:solidFill>
                  <a:sysClr val="windowText" lastClr="000000"/>
                </a:solidFill>
              </a:rPr>
              <a:pPr>
                <a:defRPr/>
              </a:pPr>
              <a:t>19</a:t>
            </a:fld>
            <a:endParaRPr lang="en-US" sz="10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9600" y="132611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/>
              <a:t>Study Area 4-2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7200" y="1371600"/>
            <a:ext cx="111252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Drainage Area 4-2 (DA 11, DA 20, and DA 29)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Description. This drainage area flows across the Municipal Tract across De Zavala Road to Ripple Creek Road. </a:t>
            </a:r>
          </a:p>
          <a:p>
            <a:pPr>
              <a:buFont typeface="Arial" pitchFamily="34" charset="0"/>
              <a:buChar char="•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Problem(s)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The 25-year design storm impact multiple homes and causes Ripple Creek Road to become impassible.  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Proposed Solution(s) and their cost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Construct detention pond on the Municipal Tract, an earthen channel along the rear property lines, and a culvert at Ripple Creek Road.  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Estimated cost $600k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Minimum recommendation: Build detention pond and Ripple Creek culvert.  Estimated cost $400k</a:t>
            </a:r>
          </a:p>
        </p:txBody>
      </p:sp>
    </p:spTree>
    <p:extLst>
      <p:ext uri="{BB962C8B-B14F-4D97-AF65-F5344CB8AC3E}">
        <p14:creationId xmlns:p14="http://schemas.microsoft.com/office/powerpoint/2010/main" val="4002207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524000" y="6492876"/>
            <a:ext cx="2133600" cy="365125"/>
          </a:xfrm>
        </p:spPr>
        <p:txBody>
          <a:bodyPr/>
          <a:lstStyle/>
          <a:p>
            <a:fld id="{F4384E7C-4101-45F3-A508-CF4428522048}" type="datetime1">
              <a:rPr lang="en-US" smtClean="0">
                <a:solidFill>
                  <a:prstClr val="black"/>
                </a:solidFill>
              </a:rPr>
              <a:pPr/>
              <a:t>9/6/2017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 anchor="b"/>
          <a:lstStyle/>
          <a:p>
            <a:pPr>
              <a:defRPr/>
            </a:pPr>
            <a:fld id="{FE7DE1F3-91F7-49A6-80F6-4CB0633E2400}" type="slidenum">
              <a:rPr lang="en-US" sz="1000" kern="0">
                <a:solidFill>
                  <a:sysClr val="windowText" lastClr="000000"/>
                </a:solidFill>
              </a:rPr>
              <a:pPr>
                <a:defRPr/>
              </a:pPr>
              <a:t>2</a:t>
            </a:fld>
            <a:endParaRPr lang="en-US" sz="10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1200" y="139910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/>
              <a:t>Table of Contents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457200" y="1219201"/>
            <a:ext cx="112014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/>
              <a:t> Overview of Drainage Study Analysis</a:t>
            </a:r>
          </a:p>
          <a:p>
            <a:pPr marL="742950" lvl="1" indent="-285750">
              <a:buFontTx/>
              <a:buChar char="-"/>
            </a:pPr>
            <a:r>
              <a:rPr lang="en-US" sz="2400" b="1" dirty="0"/>
              <a:t>Review of Historic Documents and Previous Studies</a:t>
            </a:r>
          </a:p>
          <a:p>
            <a:pPr marL="742950" lvl="1" indent="-285750">
              <a:buFontTx/>
              <a:buChar char="-"/>
            </a:pPr>
            <a:r>
              <a:rPr lang="en-US" sz="2400" b="1" dirty="0"/>
              <a:t>Software Used  / Methodology</a:t>
            </a:r>
          </a:p>
          <a:p>
            <a:pPr marL="742950" lvl="1" indent="-285750">
              <a:buFontTx/>
              <a:buChar char="-"/>
            </a:pPr>
            <a:r>
              <a:rPr lang="en-US" sz="2400" b="1" dirty="0"/>
              <a:t>GIS Database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Live Demonstration of GIS and modeling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Drainage Study Deliverables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Review of the Drainage Areas 1-12</a:t>
            </a:r>
          </a:p>
          <a:p>
            <a:pPr marL="742950" lvl="1" indent="-285750">
              <a:buFontTx/>
              <a:buChar char="-"/>
            </a:pPr>
            <a:r>
              <a:rPr lang="en-US" sz="2400" b="1" dirty="0"/>
              <a:t>Description</a:t>
            </a:r>
          </a:p>
          <a:p>
            <a:pPr marL="742950" lvl="1" indent="-285750">
              <a:buFontTx/>
              <a:buChar char="-"/>
            </a:pPr>
            <a:r>
              <a:rPr lang="en-US" sz="2400" b="1" dirty="0"/>
              <a:t>Concern(s)</a:t>
            </a:r>
          </a:p>
          <a:p>
            <a:pPr marL="742950" lvl="1" indent="-285750">
              <a:buFontTx/>
              <a:buChar char="-"/>
            </a:pPr>
            <a:r>
              <a:rPr lang="en-US" sz="2400" b="1" dirty="0"/>
              <a:t>Proposed Solutions / Cost</a:t>
            </a:r>
          </a:p>
          <a:p>
            <a:pPr marL="742950" lvl="1" indent="-285750">
              <a:buFontTx/>
              <a:buChar char="-"/>
            </a:pPr>
            <a:r>
              <a:rPr lang="en-US" sz="2400" b="1" dirty="0"/>
              <a:t>Illustration of the Problem</a:t>
            </a:r>
          </a:p>
          <a:p>
            <a:pPr marL="742950" lvl="1" indent="-285750">
              <a:buFontTx/>
              <a:buChar char="-"/>
            </a:pPr>
            <a:r>
              <a:rPr lang="en-US" sz="2400" b="1" dirty="0"/>
              <a:t>Illustration of the Solution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Recommended Priority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Way Ahead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524000" y="6492876"/>
            <a:ext cx="2133600" cy="365125"/>
          </a:xfrm>
        </p:spPr>
        <p:txBody>
          <a:bodyPr/>
          <a:lstStyle/>
          <a:p>
            <a:fld id="{F4384E7C-4101-45F3-A508-CF4428522048}" type="datetime1">
              <a:rPr lang="en-US" smtClean="0">
                <a:solidFill>
                  <a:prstClr val="black"/>
                </a:solidFill>
              </a:rPr>
              <a:pPr/>
              <a:t>9/6/2017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 anchor="b"/>
          <a:lstStyle/>
          <a:p>
            <a:pPr>
              <a:defRPr/>
            </a:pPr>
            <a:fld id="{FE7DE1F3-91F7-49A6-80F6-4CB0633E2400}" type="slidenum">
              <a:rPr lang="en-US" sz="1000" kern="0">
                <a:solidFill>
                  <a:sysClr val="windowText" lastClr="000000"/>
                </a:solidFill>
              </a:rPr>
              <a:pPr>
                <a:defRPr/>
              </a:pPr>
              <a:t>20</a:t>
            </a:fld>
            <a:endParaRPr lang="en-US" sz="10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8200" y="2286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/>
              <a:t>Study Area 4-2: The Problem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5E2A77-193C-49B3-8F6F-A01D9528F236}"/>
              </a:ext>
            </a:extLst>
          </p:cNvPr>
          <p:cNvSpPr txBox="1"/>
          <p:nvPr/>
        </p:nvSpPr>
        <p:spPr>
          <a:xfrm>
            <a:off x="9745825" y="1524000"/>
            <a:ext cx="2043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shows the impact of a 25-year flood event.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0EFCF0-84AA-458E-8211-7C72617EC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966" y="1421238"/>
            <a:ext cx="3414092" cy="46785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768C77-9D05-40CB-8195-0CFE717E9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230" y="4486768"/>
            <a:ext cx="1283736" cy="159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41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8F037A-3B16-41F4-B0EF-B43E7A310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1134" y="4497892"/>
            <a:ext cx="1283736" cy="1592326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524000" y="6492876"/>
            <a:ext cx="2133600" cy="365125"/>
          </a:xfrm>
        </p:spPr>
        <p:txBody>
          <a:bodyPr/>
          <a:lstStyle/>
          <a:p>
            <a:fld id="{F4384E7C-4101-45F3-A508-CF4428522048}" type="datetime1">
              <a:rPr lang="en-US" smtClean="0">
                <a:solidFill>
                  <a:prstClr val="black"/>
                </a:solidFill>
              </a:rPr>
              <a:pPr/>
              <a:t>9/6/2017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 anchor="b"/>
          <a:lstStyle/>
          <a:p>
            <a:pPr>
              <a:defRPr/>
            </a:pPr>
            <a:fld id="{FE7DE1F3-91F7-49A6-80F6-4CB0633E2400}" type="slidenum">
              <a:rPr lang="en-US" sz="1000" kern="0">
                <a:solidFill>
                  <a:sysClr val="windowText" lastClr="000000"/>
                </a:solidFill>
              </a:rPr>
              <a:pPr>
                <a:defRPr/>
              </a:pPr>
              <a:t>21</a:t>
            </a:fld>
            <a:endParaRPr lang="en-US" sz="10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8200" y="2286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/>
              <a:t>Study Area 4-2: The Solution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4412A5-69EF-4056-A792-612BFF5368A1}"/>
              </a:ext>
            </a:extLst>
          </p:cNvPr>
          <p:cNvSpPr txBox="1"/>
          <p:nvPr/>
        </p:nvSpPr>
        <p:spPr>
          <a:xfrm>
            <a:off x="9745825" y="1524000"/>
            <a:ext cx="20434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shows the impact of a adding a detention pond on the Municipal Tract.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CFC48D-4823-459D-9215-5558E0228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977" y="1423484"/>
            <a:ext cx="3407848" cy="46785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445DB4-C88B-4AB4-9C23-B1CA326912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593" y="1423484"/>
            <a:ext cx="3128510" cy="46785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0C09E3F-A149-4FAB-A37D-733CBB252AD6}"/>
              </a:ext>
            </a:extLst>
          </p:cNvPr>
          <p:cNvSpPr txBox="1"/>
          <p:nvPr/>
        </p:nvSpPr>
        <p:spPr>
          <a:xfrm>
            <a:off x="84362" y="1524000"/>
            <a:ext cx="20434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shows the approximate alignment of the proposed earthen channel. </a:t>
            </a:r>
          </a:p>
        </p:txBody>
      </p:sp>
    </p:spTree>
    <p:extLst>
      <p:ext uri="{BB962C8B-B14F-4D97-AF65-F5344CB8AC3E}">
        <p14:creationId xmlns:p14="http://schemas.microsoft.com/office/powerpoint/2010/main" val="3488139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524000" y="6492876"/>
            <a:ext cx="2133600" cy="365125"/>
          </a:xfrm>
        </p:spPr>
        <p:txBody>
          <a:bodyPr/>
          <a:lstStyle/>
          <a:p>
            <a:fld id="{F4384E7C-4101-45F3-A508-CF4428522048}" type="datetime1">
              <a:rPr lang="en-US" smtClean="0">
                <a:solidFill>
                  <a:prstClr val="black"/>
                </a:solidFill>
              </a:rPr>
              <a:pPr/>
              <a:t>9/6/2017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 anchor="b"/>
          <a:lstStyle/>
          <a:p>
            <a:pPr>
              <a:defRPr/>
            </a:pPr>
            <a:fld id="{FE7DE1F3-91F7-49A6-80F6-4CB0633E2400}" type="slidenum">
              <a:rPr lang="en-US" sz="1000" kern="0">
                <a:solidFill>
                  <a:sysClr val="windowText" lastClr="000000"/>
                </a:solidFill>
              </a:rPr>
              <a:pPr>
                <a:defRPr/>
              </a:pPr>
              <a:t>22</a:t>
            </a:fld>
            <a:endParaRPr lang="en-US" sz="10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9600" y="132611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/>
              <a:t>Study Area 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7200" y="1371600"/>
            <a:ext cx="111252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Drainage Area 5 (DA 18, DA 22, and DA 23)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Description. The natural low running from Windmill Road to Bent Oak Drive and Cliffside Drive.  </a:t>
            </a:r>
          </a:p>
          <a:p>
            <a:pPr>
              <a:buFont typeface="Arial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Problem(s)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crossing at Windmill Road, Bent Oak, Cliffside Drive and NW Military are non-existent or undersized.  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Proposed Solution(s) and their cost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Windmill Road install 3~5’x4’ MBC.  Estimated cost $105k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Bent Oak Drive install 4~5’x5’ MBC. Estimated cost $130k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Cliffside Drive Upgrade existing 48” RCP to 5~6’x5’ MBC. 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Estimated cost $170k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NW Military upgrade existing 8’x7’ SBC to 3~8’x7’ MBC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Estimated cost $200k (culvert only)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Clearing of underbrush and debris recommended to prevent clogging of downstream infrastructure.  Localized reduction to water surface minimal.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Estimated cost $15k</a:t>
            </a:r>
          </a:p>
        </p:txBody>
      </p:sp>
    </p:spTree>
    <p:extLst>
      <p:ext uri="{BB962C8B-B14F-4D97-AF65-F5344CB8AC3E}">
        <p14:creationId xmlns:p14="http://schemas.microsoft.com/office/powerpoint/2010/main" val="130459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524000" y="6492876"/>
            <a:ext cx="2133600" cy="365125"/>
          </a:xfrm>
        </p:spPr>
        <p:txBody>
          <a:bodyPr/>
          <a:lstStyle/>
          <a:p>
            <a:fld id="{F4384E7C-4101-45F3-A508-CF4428522048}" type="datetime1">
              <a:rPr lang="en-US" smtClean="0">
                <a:solidFill>
                  <a:prstClr val="black"/>
                </a:solidFill>
              </a:rPr>
              <a:pPr/>
              <a:t>9/6/2017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 anchor="b"/>
          <a:lstStyle/>
          <a:p>
            <a:pPr>
              <a:defRPr/>
            </a:pPr>
            <a:fld id="{FE7DE1F3-91F7-49A6-80F6-4CB0633E2400}" type="slidenum">
              <a:rPr lang="en-US" sz="1000" kern="0">
                <a:solidFill>
                  <a:sysClr val="windowText" lastClr="000000"/>
                </a:solidFill>
              </a:rPr>
              <a:pPr>
                <a:defRPr/>
              </a:pPr>
              <a:t>23</a:t>
            </a:fld>
            <a:endParaRPr lang="en-US" sz="10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8200" y="2286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/>
              <a:t>Study Area 5: The Problem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36C8C3-F688-44F2-BFFA-F284CD4FCCBE}"/>
              </a:ext>
            </a:extLst>
          </p:cNvPr>
          <p:cNvSpPr txBox="1"/>
          <p:nvPr/>
        </p:nvSpPr>
        <p:spPr>
          <a:xfrm>
            <a:off x="9745825" y="1524000"/>
            <a:ext cx="2043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shows the impact of a 25-year flood event.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C7FA53-CC3F-4EA3-8B89-502F42515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394" y="1421238"/>
            <a:ext cx="2130926" cy="4903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DA51F1-BE24-4390-B73D-B555D8C2B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230" y="4486768"/>
            <a:ext cx="1283736" cy="159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0224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524000" y="6492876"/>
            <a:ext cx="2133600" cy="365125"/>
          </a:xfrm>
        </p:spPr>
        <p:txBody>
          <a:bodyPr/>
          <a:lstStyle/>
          <a:p>
            <a:fld id="{F4384E7C-4101-45F3-A508-CF4428522048}" type="datetime1">
              <a:rPr lang="en-US" smtClean="0">
                <a:solidFill>
                  <a:prstClr val="black"/>
                </a:solidFill>
              </a:rPr>
              <a:pPr/>
              <a:t>9/6/2017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 anchor="b"/>
          <a:lstStyle/>
          <a:p>
            <a:pPr>
              <a:defRPr/>
            </a:pPr>
            <a:fld id="{FE7DE1F3-91F7-49A6-80F6-4CB0633E2400}" type="slidenum">
              <a:rPr lang="en-US" sz="1000" kern="0">
                <a:solidFill>
                  <a:sysClr val="windowText" lastClr="000000"/>
                </a:solidFill>
              </a:rPr>
              <a:pPr>
                <a:defRPr/>
              </a:pPr>
              <a:t>24</a:t>
            </a:fld>
            <a:endParaRPr lang="en-US" sz="10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8200" y="2286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/>
              <a:t>Study Area 5: The Solution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066800" y="3962400"/>
            <a:ext cx="832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Use your program to take pictures that will be inserted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E1C6D8-464B-4DD5-8D48-A9D80F08DB05}"/>
              </a:ext>
            </a:extLst>
          </p:cNvPr>
          <p:cNvSpPr txBox="1"/>
          <p:nvPr/>
        </p:nvSpPr>
        <p:spPr>
          <a:xfrm>
            <a:off x="9745825" y="1524000"/>
            <a:ext cx="20434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shows the approximate locations on the proposed culvert crossings.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0066FF"/>
                </a:solidFill>
                <a:cs typeface="Arial" panose="020B0604020202020204" pitchFamily="34" charset="0"/>
              </a:rPr>
              <a:t>City requested TxDOT improvements.</a:t>
            </a:r>
          </a:p>
          <a:p>
            <a:endParaRPr lang="en-US" dirty="0"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</a:rPr>
              <a:t>Minimum Recommended.</a:t>
            </a:r>
          </a:p>
          <a:p>
            <a:endParaRPr lang="en-US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00B050"/>
                </a:solidFill>
                <a:cs typeface="Arial" panose="020B0604020202020204" pitchFamily="34" charset="0"/>
              </a:rPr>
              <a:t>Underbrush and debris removal.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96235D-3A2B-47D2-997A-1A301985D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394" y="1575598"/>
            <a:ext cx="2130926" cy="45946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1C4A03-E5EE-4650-97B4-C4CC6831C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230" y="4486768"/>
            <a:ext cx="1283736" cy="1592326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C25520F-9324-40F3-8D1F-5FD097493B50}"/>
              </a:ext>
            </a:extLst>
          </p:cNvPr>
          <p:cNvSpPr/>
          <p:nvPr/>
        </p:nvSpPr>
        <p:spPr>
          <a:xfrm rot="3038754">
            <a:off x="6093434" y="1600968"/>
            <a:ext cx="538389" cy="687207"/>
          </a:xfrm>
          <a:prstGeom prst="ellipse">
            <a:avLst/>
          </a:prstGeom>
          <a:noFill/>
          <a:ln w="28575">
            <a:solidFill>
              <a:srgbClr val="FF0000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4DB915B-82B0-4F9F-87AC-9713CEA1D0D1}"/>
              </a:ext>
            </a:extLst>
          </p:cNvPr>
          <p:cNvSpPr/>
          <p:nvPr/>
        </p:nvSpPr>
        <p:spPr>
          <a:xfrm rot="2315791">
            <a:off x="7123723" y="5180177"/>
            <a:ext cx="378230" cy="532125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AE4A008-1F8A-4CAB-A680-823B61C7F1AB}"/>
              </a:ext>
            </a:extLst>
          </p:cNvPr>
          <p:cNvSpPr/>
          <p:nvPr/>
        </p:nvSpPr>
        <p:spPr>
          <a:xfrm rot="3038754">
            <a:off x="6781752" y="2771342"/>
            <a:ext cx="497065" cy="723496"/>
          </a:xfrm>
          <a:prstGeom prst="ellipse">
            <a:avLst/>
          </a:prstGeom>
          <a:noFill/>
          <a:ln w="28575">
            <a:solidFill>
              <a:srgbClr val="FF0000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E8D0780-532E-49B4-93CF-412D25FDFDAF}"/>
              </a:ext>
            </a:extLst>
          </p:cNvPr>
          <p:cNvSpPr/>
          <p:nvPr/>
        </p:nvSpPr>
        <p:spPr>
          <a:xfrm rot="3038754">
            <a:off x="7136893" y="4344955"/>
            <a:ext cx="388515" cy="632635"/>
          </a:xfrm>
          <a:prstGeom prst="ellipse">
            <a:avLst/>
          </a:prstGeom>
          <a:noFill/>
          <a:ln w="28575">
            <a:solidFill>
              <a:srgbClr val="FF0000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20FC701-6D2C-44DF-A3D1-B573F9AB923E}"/>
              </a:ext>
            </a:extLst>
          </p:cNvPr>
          <p:cNvSpPr/>
          <p:nvPr/>
        </p:nvSpPr>
        <p:spPr>
          <a:xfrm rot="20147601">
            <a:off x="6903798" y="3573546"/>
            <a:ext cx="275621" cy="93096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662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524000" y="6492876"/>
            <a:ext cx="2133600" cy="365125"/>
          </a:xfrm>
        </p:spPr>
        <p:txBody>
          <a:bodyPr/>
          <a:lstStyle/>
          <a:p>
            <a:fld id="{F4384E7C-4101-45F3-A508-CF4428522048}" type="datetime1">
              <a:rPr lang="en-US" smtClean="0">
                <a:solidFill>
                  <a:prstClr val="black"/>
                </a:solidFill>
              </a:rPr>
              <a:pPr/>
              <a:t>9/6/2017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 anchor="b"/>
          <a:lstStyle/>
          <a:p>
            <a:pPr>
              <a:defRPr/>
            </a:pPr>
            <a:fld id="{FE7DE1F3-91F7-49A6-80F6-4CB0633E2400}" type="slidenum">
              <a:rPr lang="en-US" sz="1000" kern="0">
                <a:solidFill>
                  <a:sysClr val="windowText" lastClr="000000"/>
                </a:solidFill>
              </a:rPr>
              <a:pPr>
                <a:defRPr/>
              </a:pPr>
              <a:t>25</a:t>
            </a:fld>
            <a:endParaRPr lang="en-US" sz="10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9600" y="132611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/>
              <a:t>Study Area 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7200" y="1371600"/>
            <a:ext cx="11125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Drainage Area 6 (DA 21 and DA 36)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Description. This area is the natural low along Happy Trail.</a:t>
            </a:r>
          </a:p>
          <a:p>
            <a:pPr>
              <a:buFont typeface="Arial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Problem(s)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 existing street and channel do not have capacity for the design storm event, impacting homes. 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Proposed Solution(s) and their cost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Construct storm sewer in street and 300’ earthen channel between homes on Happy Trail 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Estimated cost $150k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Minimum recommendation: Construct 300’ earthen channel between homes.  Estimated cost $60k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1515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524000" y="6492876"/>
            <a:ext cx="2133600" cy="365125"/>
          </a:xfrm>
        </p:spPr>
        <p:txBody>
          <a:bodyPr/>
          <a:lstStyle/>
          <a:p>
            <a:fld id="{F4384E7C-4101-45F3-A508-CF4428522048}" type="datetime1">
              <a:rPr lang="en-US" smtClean="0">
                <a:solidFill>
                  <a:prstClr val="black"/>
                </a:solidFill>
              </a:rPr>
              <a:pPr/>
              <a:t>9/6/2017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 anchor="b"/>
          <a:lstStyle/>
          <a:p>
            <a:pPr>
              <a:defRPr/>
            </a:pPr>
            <a:fld id="{FE7DE1F3-91F7-49A6-80F6-4CB0633E2400}" type="slidenum">
              <a:rPr lang="en-US" sz="1000" kern="0">
                <a:solidFill>
                  <a:sysClr val="windowText" lastClr="000000"/>
                </a:solidFill>
              </a:rPr>
              <a:pPr>
                <a:defRPr/>
              </a:pPr>
              <a:t>26</a:t>
            </a:fld>
            <a:endParaRPr lang="en-US" sz="10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8200" y="2286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/>
              <a:t>Study Area 6: The Problem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66800" y="3962400"/>
            <a:ext cx="832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Use your program to take pictures that will be inserted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29AE8C-ABEF-4DA4-86B2-CD0157BFD0A2}"/>
              </a:ext>
            </a:extLst>
          </p:cNvPr>
          <p:cNvSpPr txBox="1"/>
          <p:nvPr/>
        </p:nvSpPr>
        <p:spPr>
          <a:xfrm>
            <a:off x="9745825" y="1524000"/>
            <a:ext cx="2043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shows the impact of a 25-year flood event.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2C7411-EA5C-4536-9A97-2E2D6C944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270" y="4485620"/>
            <a:ext cx="1283736" cy="15923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8688A9-FD0C-4C84-8C97-8F932C01B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006" y="1511413"/>
            <a:ext cx="6238875" cy="490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03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524000" y="6492876"/>
            <a:ext cx="2133600" cy="365125"/>
          </a:xfrm>
        </p:spPr>
        <p:txBody>
          <a:bodyPr/>
          <a:lstStyle/>
          <a:p>
            <a:fld id="{F4384E7C-4101-45F3-A508-CF4428522048}" type="datetime1">
              <a:rPr lang="en-US" smtClean="0">
                <a:solidFill>
                  <a:prstClr val="black"/>
                </a:solidFill>
              </a:rPr>
              <a:pPr/>
              <a:t>9/6/2017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 anchor="b"/>
          <a:lstStyle/>
          <a:p>
            <a:pPr>
              <a:defRPr/>
            </a:pPr>
            <a:fld id="{FE7DE1F3-91F7-49A6-80F6-4CB0633E2400}" type="slidenum">
              <a:rPr lang="en-US" sz="1000" kern="0">
                <a:solidFill>
                  <a:sysClr val="windowText" lastClr="000000"/>
                </a:solidFill>
              </a:rPr>
              <a:pPr>
                <a:defRPr/>
              </a:pPr>
              <a:t>27</a:t>
            </a:fld>
            <a:endParaRPr lang="en-US" sz="10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8200" y="2286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/>
              <a:t>Study Area 6: The Solution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066800" y="3962400"/>
            <a:ext cx="832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Use your program to take pictures that will be inserted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CFD71C-7D46-4D5D-8B67-7A1B666E41DF}"/>
              </a:ext>
            </a:extLst>
          </p:cNvPr>
          <p:cNvSpPr txBox="1"/>
          <p:nvPr/>
        </p:nvSpPr>
        <p:spPr>
          <a:xfrm>
            <a:off x="9745825" y="1524000"/>
            <a:ext cx="20434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shows the approximate locations of storm sewer and earthen channel.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</a:rPr>
              <a:t>Minimum Recommended.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1ACB18-76ED-4070-A1D3-C86037D3E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270" y="4485620"/>
            <a:ext cx="1283736" cy="15923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4F05D0-2DDD-4204-BEF9-F2E64C036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06" y="1526194"/>
            <a:ext cx="6238875" cy="487241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766F6461-DEFC-496A-8290-632D53BF1A0A}"/>
              </a:ext>
            </a:extLst>
          </p:cNvPr>
          <p:cNvSpPr/>
          <p:nvPr/>
        </p:nvSpPr>
        <p:spPr>
          <a:xfrm rot="3038754">
            <a:off x="6390876" y="2938308"/>
            <a:ext cx="545670" cy="1201021"/>
          </a:xfrm>
          <a:prstGeom prst="ellipse">
            <a:avLst/>
          </a:prstGeom>
          <a:noFill/>
          <a:ln w="28575">
            <a:solidFill>
              <a:srgbClr val="FF0000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3584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524000" y="6492876"/>
            <a:ext cx="2133600" cy="365125"/>
          </a:xfrm>
        </p:spPr>
        <p:txBody>
          <a:bodyPr/>
          <a:lstStyle/>
          <a:p>
            <a:fld id="{F4384E7C-4101-45F3-A508-CF4428522048}" type="datetime1">
              <a:rPr lang="en-US" smtClean="0">
                <a:solidFill>
                  <a:prstClr val="black"/>
                </a:solidFill>
              </a:rPr>
              <a:pPr/>
              <a:t>9/6/2017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 anchor="b"/>
          <a:lstStyle/>
          <a:p>
            <a:pPr>
              <a:defRPr/>
            </a:pPr>
            <a:fld id="{FE7DE1F3-91F7-49A6-80F6-4CB0633E2400}" type="slidenum">
              <a:rPr lang="en-US" sz="1000" kern="0">
                <a:solidFill>
                  <a:sysClr val="windowText" lastClr="000000"/>
                </a:solidFill>
              </a:rPr>
              <a:pPr>
                <a:defRPr/>
              </a:pPr>
              <a:t>28</a:t>
            </a:fld>
            <a:endParaRPr lang="en-US" sz="10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9600" y="132611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/>
              <a:t>Study Area 7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7200" y="1371600"/>
            <a:ext cx="111252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Drainage Area 7 (DA 26 and DA 34)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Description. Two natural lows on Happy Trail near Bobcat Bend and Rock Squirrel.  </a:t>
            </a:r>
          </a:p>
          <a:p>
            <a:pPr>
              <a:buFont typeface="Arial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Problem(s)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 existing natural low does not have capacity, impacting homes. 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Proposed Solution(s) and their cost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Bobcat Bend – construct 250’ of earthen channel between homes 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Estimated cost  - $25k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Rock Squirrel – construct 300’ of earthen channel between homes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Estimated cost – $36k</a:t>
            </a:r>
          </a:p>
        </p:txBody>
      </p:sp>
    </p:spTree>
    <p:extLst>
      <p:ext uri="{BB962C8B-B14F-4D97-AF65-F5344CB8AC3E}">
        <p14:creationId xmlns:p14="http://schemas.microsoft.com/office/powerpoint/2010/main" val="17491531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524000" y="6492876"/>
            <a:ext cx="2133600" cy="365125"/>
          </a:xfrm>
        </p:spPr>
        <p:txBody>
          <a:bodyPr/>
          <a:lstStyle/>
          <a:p>
            <a:fld id="{F4384E7C-4101-45F3-A508-CF4428522048}" type="datetime1">
              <a:rPr lang="en-US" smtClean="0">
                <a:solidFill>
                  <a:prstClr val="black"/>
                </a:solidFill>
              </a:rPr>
              <a:pPr/>
              <a:t>9/6/2017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 anchor="b"/>
          <a:lstStyle/>
          <a:p>
            <a:pPr>
              <a:defRPr/>
            </a:pPr>
            <a:fld id="{FE7DE1F3-91F7-49A6-80F6-4CB0633E2400}" type="slidenum">
              <a:rPr lang="en-US" sz="1000" kern="0">
                <a:solidFill>
                  <a:sysClr val="windowText" lastClr="000000"/>
                </a:solidFill>
              </a:rPr>
              <a:pPr>
                <a:defRPr/>
              </a:pPr>
              <a:t>29</a:t>
            </a:fld>
            <a:endParaRPr lang="en-US" sz="10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8200" y="2286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/>
              <a:t>Study Area 7: The Problem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1066800" y="3962400"/>
            <a:ext cx="832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Use your program to take pictures that will be inserted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224BAC-4E34-40D9-89C5-1011C0318720}"/>
              </a:ext>
            </a:extLst>
          </p:cNvPr>
          <p:cNvSpPr txBox="1"/>
          <p:nvPr/>
        </p:nvSpPr>
        <p:spPr>
          <a:xfrm>
            <a:off x="9745825" y="1524000"/>
            <a:ext cx="2043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shows the impact of a 25-year flood event.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C4D39D-8429-4CE9-B4EF-A113FDE20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270" y="4485620"/>
            <a:ext cx="1283736" cy="15923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A47D07-02C3-47D4-AE30-00E5203DE0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115" y="1511413"/>
            <a:ext cx="4976656" cy="490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80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524000" y="6492876"/>
            <a:ext cx="2133600" cy="365125"/>
          </a:xfrm>
        </p:spPr>
        <p:txBody>
          <a:bodyPr/>
          <a:lstStyle/>
          <a:p>
            <a:fld id="{F4384E7C-4101-45F3-A508-CF4428522048}" type="datetime1">
              <a:rPr lang="en-US" smtClean="0">
                <a:solidFill>
                  <a:prstClr val="black"/>
                </a:solidFill>
              </a:rPr>
              <a:pPr/>
              <a:t>9/6/2017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 anchor="b"/>
          <a:lstStyle/>
          <a:p>
            <a:pPr>
              <a:defRPr/>
            </a:pPr>
            <a:fld id="{FE7DE1F3-91F7-49A6-80F6-4CB0633E2400}" type="slidenum">
              <a:rPr lang="en-US" sz="1000" kern="0">
                <a:solidFill>
                  <a:sysClr val="windowText" lastClr="000000"/>
                </a:solidFill>
              </a:rPr>
              <a:pPr>
                <a:defRPr/>
              </a:pPr>
              <a:t>3</a:t>
            </a:fld>
            <a:endParaRPr lang="en-US" sz="1000" kern="0" dirty="0">
              <a:solidFill>
                <a:sysClr val="windowText" lastClr="000000"/>
              </a:solidFill>
            </a:endParaRP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5715000" y="93406"/>
            <a:ext cx="6172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/>
              <a:t>Introduction of Study Team </a:t>
            </a:r>
          </a:p>
          <a:p>
            <a:pPr>
              <a:buFont typeface="Arial" pitchFamily="34" charset="0"/>
              <a:buChar char="•"/>
            </a:pPr>
            <a:endParaRPr lang="en-US" sz="4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33400" y="2474655"/>
            <a:ext cx="11125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This study is the culmination of the work by our dedicated and talented team at KFW. . . </a:t>
            </a:r>
          </a:p>
          <a:p>
            <a:endParaRPr lang="en-US" sz="4000" b="1" dirty="0"/>
          </a:p>
          <a:p>
            <a:r>
              <a:rPr lang="en-US" sz="4000" b="1" dirty="0"/>
              <a:t>Chris Otto, P.E., CFM</a:t>
            </a:r>
          </a:p>
          <a:p>
            <a:r>
              <a:rPr lang="en-US" sz="4000" b="1" dirty="0"/>
              <a:t>Sofia Reyes, E.I.T.</a:t>
            </a:r>
          </a:p>
          <a:p>
            <a:r>
              <a:rPr lang="en-US" sz="4000" b="1" dirty="0"/>
              <a:t>Claire Mai</a:t>
            </a:r>
          </a:p>
        </p:txBody>
      </p:sp>
    </p:spTree>
    <p:extLst>
      <p:ext uri="{BB962C8B-B14F-4D97-AF65-F5344CB8AC3E}">
        <p14:creationId xmlns:p14="http://schemas.microsoft.com/office/powerpoint/2010/main" val="25035368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524000" y="6492876"/>
            <a:ext cx="2133600" cy="365125"/>
          </a:xfrm>
        </p:spPr>
        <p:txBody>
          <a:bodyPr/>
          <a:lstStyle/>
          <a:p>
            <a:fld id="{F4384E7C-4101-45F3-A508-CF4428522048}" type="datetime1">
              <a:rPr lang="en-US" smtClean="0">
                <a:solidFill>
                  <a:prstClr val="black"/>
                </a:solidFill>
              </a:rPr>
              <a:pPr/>
              <a:t>9/6/2017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 anchor="b"/>
          <a:lstStyle/>
          <a:p>
            <a:pPr>
              <a:defRPr/>
            </a:pPr>
            <a:fld id="{FE7DE1F3-91F7-49A6-80F6-4CB0633E2400}" type="slidenum">
              <a:rPr lang="en-US" sz="1000" kern="0">
                <a:solidFill>
                  <a:sysClr val="windowText" lastClr="000000"/>
                </a:solidFill>
              </a:rPr>
              <a:pPr>
                <a:defRPr/>
              </a:pPr>
              <a:t>30</a:t>
            </a:fld>
            <a:endParaRPr lang="en-US" sz="10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8200" y="2286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/>
              <a:t>Study Area 7: The Solution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066800" y="3962400"/>
            <a:ext cx="832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Use your program to take pictures that will be inserted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AFF42C-3D08-46CC-88B5-124D7E951785}"/>
              </a:ext>
            </a:extLst>
          </p:cNvPr>
          <p:cNvSpPr txBox="1"/>
          <p:nvPr/>
        </p:nvSpPr>
        <p:spPr>
          <a:xfrm>
            <a:off x="9745825" y="1524000"/>
            <a:ext cx="20434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shows the approximate location of the proposed earthen channels.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10AA65-AC80-4740-8D5C-1F7737183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270" y="4485620"/>
            <a:ext cx="1283736" cy="15923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02BE34-936E-434C-8139-6AC5FD2D4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787" y="1511413"/>
            <a:ext cx="5519312" cy="490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150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524000" y="6492876"/>
            <a:ext cx="2133600" cy="365125"/>
          </a:xfrm>
        </p:spPr>
        <p:txBody>
          <a:bodyPr/>
          <a:lstStyle/>
          <a:p>
            <a:fld id="{F4384E7C-4101-45F3-A508-CF4428522048}" type="datetime1">
              <a:rPr lang="en-US" smtClean="0">
                <a:solidFill>
                  <a:prstClr val="black"/>
                </a:solidFill>
              </a:rPr>
              <a:pPr/>
              <a:t>9/6/2017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 anchor="b"/>
          <a:lstStyle/>
          <a:p>
            <a:pPr>
              <a:defRPr/>
            </a:pPr>
            <a:fld id="{FE7DE1F3-91F7-49A6-80F6-4CB0633E2400}" type="slidenum">
              <a:rPr lang="en-US" sz="1000" kern="0">
                <a:solidFill>
                  <a:sysClr val="windowText" lastClr="000000"/>
                </a:solidFill>
              </a:rPr>
              <a:pPr>
                <a:defRPr/>
              </a:pPr>
              <a:t>31</a:t>
            </a:fld>
            <a:endParaRPr lang="en-US" sz="10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9600" y="132611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/>
              <a:t>Study Area 8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7200" y="1371600"/>
            <a:ext cx="111252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Drainage Area 8 (DA 27, DA 28, DA 33 and DA 35)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Description. Natural low south of Cinnamon Creek and Post Oak Way</a:t>
            </a:r>
          </a:p>
          <a:p>
            <a:pPr>
              <a:buFont typeface="Arial" pitchFamily="34" charset="0"/>
              <a:buChar char="•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Problem(s)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Model indicates the existing culvert crossings on Blackjack Oak and Post Oak Way do not have adequate capacity.  City staff indicated this is not a known problem area.  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Proposed Solution(s) and their cost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Additional analysis warranted.  Empirical data suggest the model may be over conservative.   Estimated cost $0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9350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524000" y="6492876"/>
            <a:ext cx="2133600" cy="365125"/>
          </a:xfrm>
        </p:spPr>
        <p:txBody>
          <a:bodyPr/>
          <a:lstStyle/>
          <a:p>
            <a:fld id="{F4384E7C-4101-45F3-A508-CF4428522048}" type="datetime1">
              <a:rPr lang="en-US" smtClean="0">
                <a:solidFill>
                  <a:prstClr val="black"/>
                </a:solidFill>
              </a:rPr>
              <a:pPr/>
              <a:t>9/6/2017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 anchor="b"/>
          <a:lstStyle/>
          <a:p>
            <a:pPr>
              <a:defRPr/>
            </a:pPr>
            <a:fld id="{FE7DE1F3-91F7-49A6-80F6-4CB0633E2400}" type="slidenum">
              <a:rPr lang="en-US" sz="1000" kern="0">
                <a:solidFill>
                  <a:sysClr val="windowText" lastClr="000000"/>
                </a:solidFill>
              </a:rPr>
              <a:pPr>
                <a:defRPr/>
              </a:pPr>
              <a:t>32</a:t>
            </a:fld>
            <a:endParaRPr lang="en-US" sz="10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8200" y="2286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/>
              <a:t>Study Area 8: The Problem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1066800" y="3962400"/>
            <a:ext cx="832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Use your program to take pictures that will be inserted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E5CC72-F5CF-4738-94B3-014B4F88875C}"/>
              </a:ext>
            </a:extLst>
          </p:cNvPr>
          <p:cNvSpPr txBox="1"/>
          <p:nvPr/>
        </p:nvSpPr>
        <p:spPr>
          <a:xfrm>
            <a:off x="9745825" y="1524000"/>
            <a:ext cx="2043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shows the impact of a 25-year flood event.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36C0F7-A6C2-4324-BC52-A50EDB1A4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779" y="4093571"/>
            <a:ext cx="1283736" cy="15923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16B035-1E4C-4BA7-A9F6-51745B4E5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270" y="1600201"/>
            <a:ext cx="7481985" cy="409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601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524000" y="6492876"/>
            <a:ext cx="2133600" cy="365125"/>
          </a:xfrm>
        </p:spPr>
        <p:txBody>
          <a:bodyPr/>
          <a:lstStyle/>
          <a:p>
            <a:fld id="{F4384E7C-4101-45F3-A508-CF4428522048}" type="datetime1">
              <a:rPr lang="en-US" smtClean="0">
                <a:solidFill>
                  <a:prstClr val="black"/>
                </a:solidFill>
              </a:rPr>
              <a:pPr/>
              <a:t>9/6/2017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 anchor="b"/>
          <a:lstStyle/>
          <a:p>
            <a:pPr>
              <a:defRPr/>
            </a:pPr>
            <a:fld id="{FE7DE1F3-91F7-49A6-80F6-4CB0633E2400}" type="slidenum">
              <a:rPr lang="en-US" sz="1000" kern="0">
                <a:solidFill>
                  <a:sysClr val="windowText" lastClr="000000"/>
                </a:solidFill>
              </a:rPr>
              <a:pPr>
                <a:defRPr/>
              </a:pPr>
              <a:t>33</a:t>
            </a:fld>
            <a:endParaRPr lang="en-US" sz="10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9600" y="132611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/>
              <a:t>Study Area 9 / 10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7200" y="1371600"/>
            <a:ext cx="11125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Study Area 9 (DA 9, DA 10 and DA 25)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Description. Bentley Manor area.</a:t>
            </a:r>
          </a:p>
          <a:p>
            <a:pPr>
              <a:buFont typeface="Arial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Problem(s)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No problems identified.  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Study Area 10 (DA 2, DA 3 and DA 4)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Description. Shavano Commons area.</a:t>
            </a:r>
          </a:p>
          <a:p>
            <a:pPr>
              <a:buFont typeface="Arial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Problem(s)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No problems identified.  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9149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C5B4196-0587-43AD-A941-1BCDFD722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4506335"/>
            <a:ext cx="1283736" cy="1592326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524000" y="6492876"/>
            <a:ext cx="2133600" cy="365125"/>
          </a:xfrm>
        </p:spPr>
        <p:txBody>
          <a:bodyPr/>
          <a:lstStyle/>
          <a:p>
            <a:fld id="{F4384E7C-4101-45F3-A508-CF4428522048}" type="datetime1">
              <a:rPr lang="en-US" smtClean="0">
                <a:solidFill>
                  <a:prstClr val="black"/>
                </a:solidFill>
              </a:rPr>
              <a:pPr/>
              <a:t>9/6/2017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 anchor="b"/>
          <a:lstStyle/>
          <a:p>
            <a:pPr>
              <a:defRPr/>
            </a:pPr>
            <a:fld id="{FE7DE1F3-91F7-49A6-80F6-4CB0633E2400}" type="slidenum">
              <a:rPr lang="en-US" sz="1000" kern="0">
                <a:solidFill>
                  <a:sysClr val="windowText" lastClr="000000"/>
                </a:solidFill>
              </a:rPr>
              <a:pPr>
                <a:defRPr/>
              </a:pPr>
              <a:t>34</a:t>
            </a:fld>
            <a:endParaRPr lang="en-US" sz="10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8200" y="2286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/>
              <a:t>Study Area 9 / 10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66800" y="3962400"/>
            <a:ext cx="832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Use your program to take pictures that will be inserted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A89BCA-5AFF-4C1D-9674-2D2D61A74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905000"/>
            <a:ext cx="4622476" cy="43457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ECD2E3-1F4C-43C7-BB1E-C018B6465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2176340"/>
            <a:ext cx="5077643" cy="40743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D7F5E8-87E7-4E73-8E14-283EE72C6726}"/>
              </a:ext>
            </a:extLst>
          </p:cNvPr>
          <p:cNvSpPr/>
          <p:nvPr/>
        </p:nvSpPr>
        <p:spPr>
          <a:xfrm>
            <a:off x="2438400" y="1443335"/>
            <a:ext cx="10083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Area 9</a:t>
            </a:r>
            <a:endParaRPr lang="en-US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A36243-E659-4A57-8F94-8C06DAE6ECA5}"/>
              </a:ext>
            </a:extLst>
          </p:cNvPr>
          <p:cNvSpPr/>
          <p:nvPr/>
        </p:nvSpPr>
        <p:spPr>
          <a:xfrm>
            <a:off x="8511644" y="1526647"/>
            <a:ext cx="1163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Area 10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207615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524000" y="6492876"/>
            <a:ext cx="2133600" cy="365125"/>
          </a:xfrm>
        </p:spPr>
        <p:txBody>
          <a:bodyPr/>
          <a:lstStyle/>
          <a:p>
            <a:fld id="{F4384E7C-4101-45F3-A508-CF4428522048}" type="datetime1">
              <a:rPr lang="en-US" smtClean="0">
                <a:solidFill>
                  <a:prstClr val="black"/>
                </a:solidFill>
              </a:rPr>
              <a:pPr/>
              <a:t>9/6/2017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 anchor="b"/>
          <a:lstStyle/>
          <a:p>
            <a:pPr>
              <a:defRPr/>
            </a:pPr>
            <a:fld id="{FE7DE1F3-91F7-49A6-80F6-4CB0633E2400}" type="slidenum">
              <a:rPr lang="en-US" sz="1000" kern="0">
                <a:solidFill>
                  <a:sysClr val="windowText" lastClr="000000"/>
                </a:solidFill>
              </a:rPr>
              <a:pPr>
                <a:defRPr/>
              </a:pPr>
              <a:t>35</a:t>
            </a:fld>
            <a:endParaRPr lang="en-US" sz="10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9600" y="132611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/>
              <a:t>Study Area 12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7200" y="1371600"/>
            <a:ext cx="11125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Drainage Area 12 (DA 17, DA 30 and DA 32)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Description. Fawn Drive and Chimney Rock Lane</a:t>
            </a:r>
          </a:p>
          <a:p>
            <a:pPr>
              <a:buFont typeface="Arial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Problem(s)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Road becomes impassible due to lack of culverts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Proposed Solution(s) and their cost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Fawn Drive construct a 7’x4’ SBC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Estimated cost $75k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Chimney Rock Lane construct a 10’x6’ SBC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Estimated cost $95k</a:t>
            </a:r>
          </a:p>
        </p:txBody>
      </p:sp>
    </p:spTree>
    <p:extLst>
      <p:ext uri="{BB962C8B-B14F-4D97-AF65-F5344CB8AC3E}">
        <p14:creationId xmlns:p14="http://schemas.microsoft.com/office/powerpoint/2010/main" val="41513681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524000" y="6492876"/>
            <a:ext cx="2133600" cy="365125"/>
          </a:xfrm>
        </p:spPr>
        <p:txBody>
          <a:bodyPr/>
          <a:lstStyle/>
          <a:p>
            <a:fld id="{F4384E7C-4101-45F3-A508-CF4428522048}" type="datetime1">
              <a:rPr lang="en-US" smtClean="0">
                <a:solidFill>
                  <a:prstClr val="black"/>
                </a:solidFill>
              </a:rPr>
              <a:pPr/>
              <a:t>9/6/2017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 anchor="b"/>
          <a:lstStyle/>
          <a:p>
            <a:pPr>
              <a:defRPr/>
            </a:pPr>
            <a:fld id="{FE7DE1F3-91F7-49A6-80F6-4CB0633E2400}" type="slidenum">
              <a:rPr lang="en-US" sz="1000" kern="0">
                <a:solidFill>
                  <a:sysClr val="windowText" lastClr="000000"/>
                </a:solidFill>
              </a:rPr>
              <a:pPr>
                <a:defRPr/>
              </a:pPr>
              <a:t>36</a:t>
            </a:fld>
            <a:endParaRPr lang="en-US" sz="10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8200" y="2286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/>
              <a:t>Study Area 12: The Problem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1066800" y="3962400"/>
            <a:ext cx="832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Use your program to take pictures that will be inserted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EB41F2-474E-40B2-816C-D283EF8CA257}"/>
              </a:ext>
            </a:extLst>
          </p:cNvPr>
          <p:cNvSpPr txBox="1"/>
          <p:nvPr/>
        </p:nvSpPr>
        <p:spPr>
          <a:xfrm>
            <a:off x="9745825" y="1524000"/>
            <a:ext cx="2043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shows the impact of a 25-year flood event.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687505-2283-4C71-A027-8D2D1926A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779" y="4093571"/>
            <a:ext cx="1283736" cy="15923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E4FC93-D1CE-463C-8902-7C9CBE21D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270" y="1691937"/>
            <a:ext cx="7481985" cy="391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226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524000" y="6492876"/>
            <a:ext cx="2133600" cy="365125"/>
          </a:xfrm>
        </p:spPr>
        <p:txBody>
          <a:bodyPr/>
          <a:lstStyle/>
          <a:p>
            <a:fld id="{F4384E7C-4101-45F3-A508-CF4428522048}" type="datetime1">
              <a:rPr lang="en-US" smtClean="0">
                <a:solidFill>
                  <a:prstClr val="black"/>
                </a:solidFill>
              </a:rPr>
              <a:pPr/>
              <a:t>9/6/2017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 anchor="b"/>
          <a:lstStyle/>
          <a:p>
            <a:pPr>
              <a:defRPr/>
            </a:pPr>
            <a:fld id="{FE7DE1F3-91F7-49A6-80F6-4CB0633E2400}" type="slidenum">
              <a:rPr lang="en-US" sz="1000" kern="0">
                <a:solidFill>
                  <a:sysClr val="windowText" lastClr="000000"/>
                </a:solidFill>
              </a:rPr>
              <a:pPr>
                <a:defRPr/>
              </a:pPr>
              <a:t>37</a:t>
            </a:fld>
            <a:endParaRPr lang="en-US" sz="10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8200" y="2286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/>
              <a:t>Drainage Area 12: The Solution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066800" y="3962400"/>
            <a:ext cx="832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Use your program to take pictures that will be inserted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1416BA-CD55-4667-8709-8962AB51D22A}"/>
              </a:ext>
            </a:extLst>
          </p:cNvPr>
          <p:cNvSpPr txBox="1"/>
          <p:nvPr/>
        </p:nvSpPr>
        <p:spPr>
          <a:xfrm>
            <a:off x="9719255" y="1524000"/>
            <a:ext cx="20434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shows the approximate location of the proposed culverts.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FD9181-4613-493B-BF01-15AE3C37A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779" y="4093571"/>
            <a:ext cx="1283736" cy="15923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5F81B7-749F-4856-B7B0-E6CE81311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270" y="1701695"/>
            <a:ext cx="7481985" cy="389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579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524000" y="6492876"/>
            <a:ext cx="2133600" cy="365125"/>
          </a:xfrm>
        </p:spPr>
        <p:txBody>
          <a:bodyPr/>
          <a:lstStyle/>
          <a:p>
            <a:fld id="{F4384E7C-4101-45F3-A508-CF4428522048}" type="datetime1">
              <a:rPr lang="en-US" smtClean="0">
                <a:solidFill>
                  <a:prstClr val="black"/>
                </a:solidFill>
              </a:rPr>
              <a:pPr/>
              <a:t>9/6/2017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 anchor="b"/>
          <a:lstStyle/>
          <a:p>
            <a:pPr>
              <a:defRPr/>
            </a:pPr>
            <a:fld id="{FE7DE1F3-91F7-49A6-80F6-4CB0633E2400}" type="slidenum">
              <a:rPr lang="en-US" sz="1000" kern="0">
                <a:solidFill>
                  <a:sysClr val="windowText" lastClr="000000"/>
                </a:solidFill>
              </a:rPr>
              <a:pPr>
                <a:defRPr/>
              </a:pPr>
              <a:t>38</a:t>
            </a:fld>
            <a:endParaRPr lang="en-US" sz="10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7400" y="152400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/>
              <a:t>Preliminary Priority Areas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7200" y="1447800"/>
            <a:ext cx="11125200" cy="644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Criteria: </a:t>
            </a:r>
            <a:r>
              <a:rPr lang="en-US" sz="2400" b="1" dirty="0"/>
              <a:t>Prioritized locations based upon number of properties impacted  and the cost of the project – ensuring the City can get the best value for the City dollars</a:t>
            </a:r>
          </a:p>
          <a:p>
            <a:pPr marL="342900" indent="-342900">
              <a:buFont typeface="+mj-lt"/>
              <a:buAutoNum type="arabicPeriod"/>
              <a:tabLst>
                <a:tab pos="2290763" algn="l"/>
                <a:tab pos="5948363" algn="l"/>
                <a:tab pos="6003925" algn="l"/>
              </a:tabLst>
            </a:pPr>
            <a:endParaRPr lang="en-GB" sz="800" b="1" dirty="0"/>
          </a:p>
          <a:p>
            <a:pPr marL="342900" indent="-342900">
              <a:buFont typeface="+mj-lt"/>
              <a:buAutoNum type="arabicPeriod"/>
              <a:tabLst>
                <a:tab pos="2290763" algn="l"/>
                <a:tab pos="5948363" algn="l"/>
                <a:tab pos="6003925" algn="l"/>
              </a:tabLst>
            </a:pPr>
            <a:r>
              <a:rPr lang="en-GB" sz="1600" b="1" dirty="0"/>
              <a:t>Area 2-1	</a:t>
            </a:r>
            <a:r>
              <a:rPr lang="en-GB" sz="1600" b="1" dirty="0" err="1"/>
              <a:t>Kinnan</a:t>
            </a:r>
            <a:r>
              <a:rPr lang="en-GB" sz="1600" b="1" dirty="0"/>
              <a:t> Way Channel Berm	$5K</a:t>
            </a:r>
          </a:p>
          <a:p>
            <a:pPr marL="342900" indent="-342900">
              <a:buFont typeface="+mj-lt"/>
              <a:buAutoNum type="arabicPeriod"/>
              <a:tabLst>
                <a:tab pos="2290763" algn="l"/>
                <a:tab pos="5948363" algn="l"/>
                <a:tab pos="6003925" algn="l"/>
              </a:tabLst>
            </a:pPr>
            <a:r>
              <a:rPr lang="en-GB" sz="1600" b="1" dirty="0"/>
              <a:t>Area 5-5	Bent Oak Clearing	$15k</a:t>
            </a:r>
          </a:p>
          <a:p>
            <a:pPr marL="342900" indent="-342900">
              <a:buFont typeface="+mj-lt"/>
              <a:buAutoNum type="arabicPeriod"/>
              <a:tabLst>
                <a:tab pos="2290763" algn="l"/>
                <a:tab pos="5948363" algn="l"/>
                <a:tab pos="6003925" algn="l"/>
              </a:tabLst>
            </a:pPr>
            <a:r>
              <a:rPr lang="en-GB" sz="1600" b="1" dirty="0"/>
              <a:t>Area 4-1	Elm Spring Area	$1.2 million (TxDOT*)</a:t>
            </a:r>
          </a:p>
          <a:p>
            <a:pPr marL="342900" indent="-342900">
              <a:buFont typeface="+mj-lt"/>
              <a:buAutoNum type="arabicPeriod"/>
              <a:tabLst>
                <a:tab pos="2290763" algn="l"/>
                <a:tab pos="5948363" algn="l"/>
                <a:tab pos="6003925" algn="l"/>
              </a:tabLst>
            </a:pPr>
            <a:r>
              <a:rPr lang="en-GB" sz="1600" b="1" dirty="0"/>
              <a:t>Area 3	Turkey Creek Area	$4.5 million (TxDOT*)</a:t>
            </a:r>
          </a:p>
          <a:p>
            <a:pPr marL="342900" indent="-342900">
              <a:buFont typeface="+mj-lt"/>
              <a:buAutoNum type="arabicPeriod"/>
              <a:tabLst>
                <a:tab pos="2290763" algn="l"/>
                <a:tab pos="5948363" algn="l"/>
                <a:tab pos="6003925" algn="l"/>
              </a:tabLst>
            </a:pPr>
            <a:r>
              <a:rPr lang="en-GB" sz="1600" b="1" dirty="0"/>
              <a:t>Area 2-2	NW Military Culvert #1	$115k (TxDOT)</a:t>
            </a:r>
          </a:p>
          <a:p>
            <a:pPr marL="342900" indent="-342900">
              <a:buFont typeface="+mj-lt"/>
              <a:buAutoNum type="arabicPeriod"/>
              <a:tabLst>
                <a:tab pos="2290763" algn="l"/>
                <a:tab pos="5948363" algn="l"/>
                <a:tab pos="6003925" algn="l"/>
              </a:tabLst>
            </a:pPr>
            <a:r>
              <a:rPr lang="en-GB" sz="1600" b="1" dirty="0"/>
              <a:t>Area 5-1	NW Military LWC #2	$170k (TxDOT)</a:t>
            </a:r>
          </a:p>
          <a:p>
            <a:pPr marL="342900" indent="-342900">
              <a:buFont typeface="+mj-lt"/>
              <a:buAutoNum type="arabicPeriod"/>
              <a:tabLst>
                <a:tab pos="2290763" algn="l"/>
                <a:tab pos="5948363" algn="l"/>
                <a:tab pos="6003925" algn="l"/>
              </a:tabLst>
            </a:pPr>
            <a:r>
              <a:rPr lang="en-GB" sz="1600" b="1" dirty="0"/>
              <a:t>Area 4-2	Ripple Creek Area	$600k		</a:t>
            </a:r>
          </a:p>
          <a:p>
            <a:pPr marL="342900" indent="-342900">
              <a:buFont typeface="+mj-lt"/>
              <a:buAutoNum type="arabicPeriod"/>
              <a:tabLst>
                <a:tab pos="2290763" algn="l"/>
                <a:tab pos="5948363" algn="l"/>
                <a:tab pos="6003925" algn="l"/>
              </a:tabLst>
            </a:pPr>
            <a:r>
              <a:rPr lang="en-GB" sz="1600" b="1" dirty="0"/>
              <a:t>Area 5-2	Cliffside LWC	$170k</a:t>
            </a:r>
          </a:p>
          <a:p>
            <a:pPr marL="342900" indent="-342900">
              <a:buFont typeface="+mj-lt"/>
              <a:buAutoNum type="arabicPeriod"/>
              <a:tabLst>
                <a:tab pos="2290763" algn="l"/>
                <a:tab pos="5948363" algn="l"/>
                <a:tab pos="6003925" algn="l"/>
              </a:tabLst>
            </a:pPr>
            <a:r>
              <a:rPr lang="en-GB" sz="1600" b="1" dirty="0"/>
              <a:t>Area 5-3	Bent Oak LWC	$130k</a:t>
            </a:r>
          </a:p>
          <a:p>
            <a:pPr marL="342900" indent="-342900">
              <a:buFont typeface="+mj-lt"/>
              <a:buAutoNum type="arabicPeriod"/>
              <a:tabLst>
                <a:tab pos="2290763" algn="l"/>
                <a:tab pos="5948363" algn="l"/>
                <a:tab pos="6003925" algn="l"/>
              </a:tabLst>
            </a:pPr>
            <a:r>
              <a:rPr lang="en-GB" sz="1600" b="1" dirty="0"/>
              <a:t>Area 5-4	Windmill LWC	$105k</a:t>
            </a:r>
          </a:p>
          <a:p>
            <a:pPr marL="342900" indent="-342900">
              <a:buFont typeface="+mj-lt"/>
              <a:buAutoNum type="arabicPeriod"/>
              <a:tabLst>
                <a:tab pos="2290763" algn="l"/>
                <a:tab pos="5948363" algn="l"/>
                <a:tab pos="6003925" algn="l"/>
              </a:tabLst>
            </a:pPr>
            <a:r>
              <a:rPr lang="en-GB" sz="1600" b="1" dirty="0"/>
              <a:t>Area 12-1	Chimney Rock LWC	$95k</a:t>
            </a:r>
          </a:p>
          <a:p>
            <a:pPr marL="342900" indent="-342900">
              <a:buFont typeface="+mj-lt"/>
              <a:buAutoNum type="arabicPeriod"/>
              <a:tabLst>
                <a:tab pos="2290763" algn="l"/>
                <a:tab pos="5948363" algn="l"/>
                <a:tab pos="6003925" algn="l"/>
              </a:tabLst>
            </a:pPr>
            <a:r>
              <a:rPr lang="en-GB" sz="1600" b="1" dirty="0"/>
              <a:t>Area 12-2	Fawn Drive LWC	$75k</a:t>
            </a:r>
          </a:p>
          <a:p>
            <a:pPr marL="342900" indent="-342900">
              <a:buFont typeface="+mj-lt"/>
              <a:buAutoNum type="arabicPeriod"/>
              <a:tabLst>
                <a:tab pos="2290763" algn="l"/>
                <a:tab pos="5948363" algn="l"/>
                <a:tab pos="6003925" algn="l"/>
              </a:tabLst>
            </a:pPr>
            <a:r>
              <a:rPr lang="en-GB" sz="1600" b="1" dirty="0"/>
              <a:t>Area 6	Happy Trail	$150k</a:t>
            </a:r>
          </a:p>
          <a:p>
            <a:pPr marL="342900" indent="-342900">
              <a:buFont typeface="+mj-lt"/>
              <a:buAutoNum type="arabicPeriod"/>
              <a:tabLst>
                <a:tab pos="2290763" algn="l"/>
                <a:tab pos="5948363" algn="l"/>
                <a:tab pos="6003925" algn="l"/>
              </a:tabLst>
            </a:pPr>
            <a:r>
              <a:rPr lang="en-GB" sz="1600" b="1" dirty="0"/>
              <a:t>Area 7-1	Bobcat Bend	$25k	</a:t>
            </a:r>
          </a:p>
          <a:p>
            <a:pPr marL="342900" indent="-342900">
              <a:buFont typeface="+mj-lt"/>
              <a:buAutoNum type="arabicPeriod"/>
              <a:tabLst>
                <a:tab pos="2290763" algn="l"/>
                <a:tab pos="5948363" algn="l"/>
                <a:tab pos="6003925" algn="l"/>
              </a:tabLst>
            </a:pPr>
            <a:r>
              <a:rPr lang="en-GB" sz="1600" b="1" dirty="0"/>
              <a:t>Area 7-1	Rock Squirrel	$36k</a:t>
            </a:r>
          </a:p>
          <a:p>
            <a:pPr marL="342900" indent="-342900">
              <a:buFont typeface="+mj-lt"/>
              <a:buAutoNum type="arabicPeriod"/>
              <a:tabLst>
                <a:tab pos="2290763" algn="l"/>
                <a:tab pos="5948363" algn="l"/>
                <a:tab pos="6003925" algn="l"/>
              </a:tabLst>
            </a:pPr>
            <a:r>
              <a:rPr lang="en-GB" sz="1600" b="1" dirty="0"/>
              <a:t>Area 1  	Wagon Trail Depression	$25k to $50k (Developer)</a:t>
            </a:r>
          </a:p>
          <a:p>
            <a:pPr>
              <a:tabLst>
                <a:tab pos="2290763" algn="l"/>
                <a:tab pos="5948363" algn="l"/>
                <a:tab pos="6003925" algn="l"/>
              </a:tabLst>
            </a:pPr>
            <a:endParaRPr lang="en-GB" sz="800" b="1" dirty="0"/>
          </a:p>
          <a:p>
            <a:pPr>
              <a:tabLst>
                <a:tab pos="2290763" algn="l"/>
                <a:tab pos="5948363" algn="l"/>
                <a:tab pos="6003925" algn="l"/>
              </a:tabLst>
            </a:pPr>
            <a:r>
              <a:rPr lang="en-GB" sz="1200" b="1" dirty="0"/>
              <a:t>*Possible Partial TxDOT participation through NW Military Operational Improvements </a:t>
            </a:r>
          </a:p>
          <a:p>
            <a:pPr marL="342900" indent="-342900">
              <a:buFont typeface="+mj-lt"/>
              <a:buAutoNum type="arabicPeriod"/>
              <a:tabLst>
                <a:tab pos="2290763" algn="l"/>
                <a:tab pos="5948363" algn="l"/>
                <a:tab pos="6003925" algn="l"/>
              </a:tabLst>
            </a:pPr>
            <a:endParaRPr lang="en-GB" sz="1600" b="1" dirty="0"/>
          </a:p>
          <a:p>
            <a:pPr>
              <a:tabLst>
                <a:tab pos="2290763" algn="l"/>
                <a:tab pos="5948363" algn="l"/>
                <a:tab pos="6003925" algn="l"/>
              </a:tabLst>
            </a:pPr>
            <a:r>
              <a:rPr lang="en-GB" sz="2000" b="1" dirty="0"/>
              <a:t>	</a:t>
            </a:r>
          </a:p>
          <a:p>
            <a:pPr marL="342900" indent="-342900">
              <a:buFont typeface="+mj-lt"/>
              <a:buAutoNum type="arabicPeriod"/>
            </a:pPr>
            <a:endParaRPr lang="en-GB" sz="1100" b="1" dirty="0"/>
          </a:p>
          <a:p>
            <a:pPr marL="342900" indent="-342900">
              <a:buFont typeface="+mj-lt"/>
              <a:buAutoNum type="arabicPeriod"/>
            </a:pPr>
            <a:endParaRPr lang="en-GB" sz="1100" b="1" dirty="0"/>
          </a:p>
          <a:p>
            <a:pPr marL="342900" indent="-342900">
              <a:buFont typeface="+mj-lt"/>
              <a:buAutoNum type="arabicPeriod"/>
            </a:pPr>
            <a:endParaRPr lang="en-GB" sz="1100" b="1" dirty="0"/>
          </a:p>
        </p:txBody>
      </p:sp>
    </p:spTree>
    <p:extLst>
      <p:ext uri="{BB962C8B-B14F-4D97-AF65-F5344CB8AC3E}">
        <p14:creationId xmlns:p14="http://schemas.microsoft.com/office/powerpoint/2010/main" val="26573094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524000" y="6492876"/>
            <a:ext cx="2133600" cy="365125"/>
          </a:xfrm>
        </p:spPr>
        <p:txBody>
          <a:bodyPr/>
          <a:lstStyle/>
          <a:p>
            <a:fld id="{F4384E7C-4101-45F3-A508-CF4428522048}" type="datetime1">
              <a:rPr lang="en-US" smtClean="0">
                <a:solidFill>
                  <a:prstClr val="black"/>
                </a:solidFill>
              </a:rPr>
              <a:pPr/>
              <a:t>9/6/2017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 anchor="b"/>
          <a:lstStyle/>
          <a:p>
            <a:pPr>
              <a:defRPr/>
            </a:pPr>
            <a:fld id="{FE7DE1F3-91F7-49A6-80F6-4CB0633E2400}" type="slidenum">
              <a:rPr lang="en-US" sz="1000" kern="0">
                <a:solidFill>
                  <a:sysClr val="windowText" lastClr="000000"/>
                </a:solidFill>
              </a:rPr>
              <a:pPr>
                <a:defRPr/>
              </a:pPr>
              <a:t>39</a:t>
            </a:fld>
            <a:endParaRPr lang="en-US" sz="10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7400" y="152400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/>
              <a:t>The Way Ahead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7200" y="1524000"/>
            <a:ext cx="111252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/>
              <a:t>On-site interview / verification (as needed)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/>
              <a:t>Staff / Public Input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/>
              <a:t>Refinement of Priority Areas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/>
              <a:t>Development of KFW final report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/>
              <a:t>A Public Hearing and further discussion on the Drainage Study is scheduled for Planning and Zoning Commission meeting on October 11, 2017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/>
              <a:t>Presentation to City Council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/>
              <a:t>Note: City staff will package the drainage report in an online survey to get resident feedback on the identified problem areas and KFW’s proposed solutions.</a:t>
            </a:r>
          </a:p>
        </p:txBody>
      </p:sp>
    </p:spTree>
    <p:extLst>
      <p:ext uri="{BB962C8B-B14F-4D97-AF65-F5344CB8AC3E}">
        <p14:creationId xmlns:p14="http://schemas.microsoft.com/office/powerpoint/2010/main" val="195064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524000" y="6492876"/>
            <a:ext cx="2133600" cy="365125"/>
          </a:xfrm>
        </p:spPr>
        <p:txBody>
          <a:bodyPr/>
          <a:lstStyle/>
          <a:p>
            <a:fld id="{F4384E7C-4101-45F3-A508-CF4428522048}" type="datetime1">
              <a:rPr lang="en-US" smtClean="0">
                <a:solidFill>
                  <a:prstClr val="black"/>
                </a:solidFill>
              </a:rPr>
              <a:pPr/>
              <a:t>9/6/2017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 anchor="b"/>
          <a:lstStyle/>
          <a:p>
            <a:pPr>
              <a:defRPr/>
            </a:pPr>
            <a:fld id="{FE7DE1F3-91F7-49A6-80F6-4CB0633E2400}" type="slidenum">
              <a:rPr lang="en-US" sz="1000" kern="0">
                <a:solidFill>
                  <a:sysClr val="windowText" lastClr="000000"/>
                </a:solidFill>
              </a:rPr>
              <a:pPr>
                <a:defRPr/>
              </a:pPr>
              <a:t>4</a:t>
            </a:fld>
            <a:endParaRPr lang="en-US" sz="1000" kern="0" dirty="0">
              <a:solidFill>
                <a:sysClr val="windowText" lastClr="000000"/>
              </a:solidFill>
            </a:endParaRP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3276600" y="93406"/>
            <a:ext cx="8839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Overview of Drainage Study Analysis</a:t>
            </a:r>
          </a:p>
          <a:p>
            <a:pPr algn="ctr"/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2568476"/>
            <a:ext cx="1112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Overview of Drainage Study Analysis</a:t>
            </a:r>
          </a:p>
          <a:p>
            <a:pPr marL="742950" lvl="1" indent="-285750">
              <a:buFontTx/>
              <a:buChar char="-"/>
            </a:pPr>
            <a:r>
              <a:rPr lang="en-US" sz="3600" b="1" dirty="0"/>
              <a:t>Review of Historic Documents and Previous Studies</a:t>
            </a:r>
          </a:p>
          <a:p>
            <a:pPr marL="742950" lvl="1" indent="-285750">
              <a:buFontTx/>
              <a:buChar char="-"/>
            </a:pPr>
            <a:r>
              <a:rPr lang="en-US" sz="3600" b="1" dirty="0"/>
              <a:t>Software Used  / Methodology</a:t>
            </a:r>
          </a:p>
          <a:p>
            <a:pPr marL="742950" lvl="1" indent="-285750">
              <a:buFontTx/>
              <a:buChar char="-"/>
            </a:pPr>
            <a:r>
              <a:rPr lang="en-US" sz="3600" b="1" dirty="0"/>
              <a:t>GIS Database</a:t>
            </a:r>
          </a:p>
        </p:txBody>
      </p:sp>
    </p:spTree>
    <p:extLst>
      <p:ext uri="{BB962C8B-B14F-4D97-AF65-F5344CB8AC3E}">
        <p14:creationId xmlns:p14="http://schemas.microsoft.com/office/powerpoint/2010/main" val="1393371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524000" y="6492876"/>
            <a:ext cx="2133600" cy="365125"/>
          </a:xfrm>
        </p:spPr>
        <p:txBody>
          <a:bodyPr/>
          <a:lstStyle/>
          <a:p>
            <a:fld id="{F4384E7C-4101-45F3-A508-CF4428522048}" type="datetime1">
              <a:rPr lang="en-US" smtClean="0">
                <a:solidFill>
                  <a:prstClr val="black"/>
                </a:solidFill>
              </a:rPr>
              <a:pPr/>
              <a:t>9/6/2017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 anchor="b"/>
          <a:lstStyle/>
          <a:p>
            <a:pPr>
              <a:defRPr/>
            </a:pPr>
            <a:fld id="{FE7DE1F3-91F7-49A6-80F6-4CB0633E2400}" type="slidenum">
              <a:rPr lang="en-US" sz="1000" kern="0">
                <a:solidFill>
                  <a:sysClr val="windowText" lastClr="000000"/>
                </a:solidFill>
              </a:rPr>
              <a:pPr>
                <a:defRPr/>
              </a:pPr>
              <a:t>5</a:t>
            </a:fld>
            <a:endParaRPr lang="en-US" sz="1000" kern="0" dirty="0">
              <a:solidFill>
                <a:sysClr val="windowText" lastClr="000000"/>
              </a:solidFill>
            </a:endParaRP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2571214"/>
            <a:ext cx="11125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pPr algn="ctr"/>
            <a:r>
              <a:rPr lang="en-US" sz="4800" b="1" dirty="0"/>
              <a:t>Live Demonstration of GIS</a:t>
            </a:r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03842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524000" y="6492876"/>
            <a:ext cx="2133600" cy="365125"/>
          </a:xfrm>
        </p:spPr>
        <p:txBody>
          <a:bodyPr/>
          <a:lstStyle/>
          <a:p>
            <a:fld id="{F4384E7C-4101-45F3-A508-CF4428522048}" type="datetime1">
              <a:rPr lang="en-US" smtClean="0">
                <a:solidFill>
                  <a:prstClr val="black"/>
                </a:solidFill>
              </a:rPr>
              <a:pPr/>
              <a:t>9/6/2017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 anchor="b"/>
          <a:lstStyle/>
          <a:p>
            <a:pPr>
              <a:defRPr/>
            </a:pPr>
            <a:fld id="{FE7DE1F3-91F7-49A6-80F6-4CB0633E2400}" type="slidenum">
              <a:rPr lang="en-US" sz="1000" kern="0">
                <a:solidFill>
                  <a:sysClr val="windowText" lastClr="000000"/>
                </a:solidFill>
              </a:rPr>
              <a:pPr>
                <a:defRPr/>
              </a:pPr>
              <a:t>6</a:t>
            </a:fld>
            <a:endParaRPr lang="en-US" sz="10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62600" y="152400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Drainage Study Deliverables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7200" y="1295400"/>
            <a:ext cx="1112520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/>
              <a:t>This study provides the following to the City of Shavano Park:</a:t>
            </a:r>
          </a:p>
          <a:p>
            <a:endParaRPr lang="en-US" sz="26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b="1" dirty="0"/>
              <a:t>A list of storm water runoff problems with description of problem areas identified.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b="1" dirty="0"/>
              <a:t>GIS Shapefiles for known drainage infrastructure and problem areas.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b="1" dirty="0"/>
              <a:t>An accurate watershed map based on 2010 LiDAR data for the entire City with the 25 and 100 year storm flow rates (Q) of all watersheds in GIS mapping.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b="1" dirty="0"/>
              <a:t>Provides ultimate solutions with proposed cost estimates.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b="1" dirty="0"/>
              <a:t>For larger projects provide lower cost interim alternatives.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b="1" dirty="0"/>
              <a:t>Provide a recommended list prioritizing locations based upon number of properties impacted – ensuring the City can get the best value for the City dollars</a:t>
            </a:r>
          </a:p>
        </p:txBody>
      </p:sp>
    </p:spTree>
    <p:extLst>
      <p:ext uri="{BB962C8B-B14F-4D97-AF65-F5344CB8AC3E}">
        <p14:creationId xmlns:p14="http://schemas.microsoft.com/office/powerpoint/2010/main" val="2568180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524000" y="6492876"/>
            <a:ext cx="2133600" cy="365125"/>
          </a:xfrm>
        </p:spPr>
        <p:txBody>
          <a:bodyPr/>
          <a:lstStyle/>
          <a:p>
            <a:fld id="{F4384E7C-4101-45F3-A508-CF4428522048}" type="datetime1">
              <a:rPr lang="en-US" smtClean="0">
                <a:solidFill>
                  <a:prstClr val="black"/>
                </a:solidFill>
              </a:rPr>
              <a:pPr/>
              <a:t>9/6/2017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 anchor="b"/>
          <a:lstStyle/>
          <a:p>
            <a:pPr>
              <a:defRPr/>
            </a:pPr>
            <a:fld id="{FE7DE1F3-91F7-49A6-80F6-4CB0633E2400}" type="slidenum">
              <a:rPr lang="en-US" sz="1000" kern="0">
                <a:solidFill>
                  <a:sysClr val="windowText" lastClr="000000"/>
                </a:solidFill>
              </a:rPr>
              <a:pPr>
                <a:defRPr/>
              </a:pPr>
              <a:t>7</a:t>
            </a:fld>
            <a:endParaRPr lang="en-US" sz="10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9600" y="132611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/>
              <a:t>Study Area 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7200" y="1371600"/>
            <a:ext cx="11125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Drainage Area 1 (DA 14)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Description. This study area focuses on the storm water runoff that accumulates in a natural basin between Wagon Trail Road and Huntington</a:t>
            </a:r>
          </a:p>
          <a:p>
            <a:pPr>
              <a:buFont typeface="Arial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Problem(s)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During a 25-Year storm event our model shows the basin overflowing and impact nearby properties and those properties’ homes.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Proposed Solution(s) and their cost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Our solution is to install a minimum 2300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gpm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pump with 750’ of 12” discharge pipe to remove water over a 24 hour period after a storm event.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Estimated cost: $25k - $50k</a:t>
            </a:r>
          </a:p>
        </p:txBody>
      </p:sp>
    </p:spTree>
    <p:extLst>
      <p:ext uri="{BB962C8B-B14F-4D97-AF65-F5344CB8AC3E}">
        <p14:creationId xmlns:p14="http://schemas.microsoft.com/office/powerpoint/2010/main" val="3642127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524000" y="6492876"/>
            <a:ext cx="2133600" cy="365125"/>
          </a:xfrm>
        </p:spPr>
        <p:txBody>
          <a:bodyPr/>
          <a:lstStyle/>
          <a:p>
            <a:fld id="{F4384E7C-4101-45F3-A508-CF4428522048}" type="datetime1">
              <a:rPr lang="en-US" smtClean="0">
                <a:solidFill>
                  <a:prstClr val="black"/>
                </a:solidFill>
              </a:rPr>
              <a:pPr/>
              <a:t>9/6/2017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 anchor="b"/>
          <a:lstStyle/>
          <a:p>
            <a:pPr>
              <a:defRPr/>
            </a:pPr>
            <a:fld id="{FE7DE1F3-91F7-49A6-80F6-4CB0633E2400}" type="slidenum">
              <a:rPr lang="en-US" sz="1000" kern="0">
                <a:solidFill>
                  <a:sysClr val="windowText" lastClr="000000"/>
                </a:solidFill>
              </a:rPr>
              <a:pPr>
                <a:defRPr/>
              </a:pPr>
              <a:t>8</a:t>
            </a:fld>
            <a:endParaRPr lang="en-US" sz="10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8200" y="2286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/>
              <a:t>Study Area 1: The Problem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9745825" y="1524000"/>
            <a:ext cx="2043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This shows the impact of a 25-year flood event.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4EB024-041B-4BF7-9CF9-F5B7BD80D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736" y="1282657"/>
            <a:ext cx="6412464" cy="4750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8A0D45-B81A-48A1-B4F6-229FC7065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4301801"/>
            <a:ext cx="1283736" cy="159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67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524000" y="6492876"/>
            <a:ext cx="2133600" cy="365125"/>
          </a:xfrm>
        </p:spPr>
        <p:txBody>
          <a:bodyPr/>
          <a:lstStyle/>
          <a:p>
            <a:fld id="{F4384E7C-4101-45F3-A508-CF4428522048}" type="datetime1">
              <a:rPr lang="en-US" smtClean="0">
                <a:solidFill>
                  <a:prstClr val="black"/>
                </a:solidFill>
              </a:rPr>
              <a:pPr/>
              <a:t>9/6/2017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34400" y="6492876"/>
            <a:ext cx="2133600" cy="365125"/>
          </a:xfrm>
          <a:prstGeom prst="rect">
            <a:avLst/>
          </a:prstGeom>
        </p:spPr>
        <p:txBody>
          <a:bodyPr anchor="b"/>
          <a:lstStyle/>
          <a:p>
            <a:pPr>
              <a:defRPr/>
            </a:pPr>
            <a:fld id="{FE7DE1F3-91F7-49A6-80F6-4CB0633E2400}" type="slidenum">
              <a:rPr lang="en-US" sz="1000" kern="0">
                <a:solidFill>
                  <a:sysClr val="windowText" lastClr="000000"/>
                </a:solidFill>
              </a:rPr>
              <a:pPr>
                <a:defRPr/>
              </a:pPr>
              <a:t>9</a:t>
            </a:fld>
            <a:endParaRPr lang="en-US" sz="10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8200" y="2286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/>
              <a:t>Study Area 1: The Solution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9745825" y="1524000"/>
            <a:ext cx="20434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This shows the approximate location of the proposed pump and discharge pipe.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B6DDA1-B155-4A86-A168-F202155FF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229" y="4302540"/>
            <a:ext cx="1283736" cy="1592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819683-6CD2-4CD3-96D6-A88120648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65" y="1377498"/>
            <a:ext cx="6399860" cy="4451716"/>
          </a:xfrm>
          <a:prstGeom prst="rect">
            <a:avLst/>
          </a:prstGeom>
        </p:spPr>
      </p:pic>
      <p:pic>
        <p:nvPicPr>
          <p:cNvPr id="4" name="Graphic 3" descr="Marker">
            <a:extLst>
              <a:ext uri="{FF2B5EF4-FFF2-40B4-BE49-F238E27FC236}">
                <a16:creationId xmlns:a16="http://schemas.microsoft.com/office/drawing/2014/main" id="{DE74429F-4792-427E-88AD-8EFAB15306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846721">
            <a:off x="5844603" y="3620604"/>
            <a:ext cx="234149" cy="23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6275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931</TotalTime>
  <Words>1878</Words>
  <Application>Microsoft Office PowerPoint</Application>
  <PresentationFormat>Widescreen</PresentationFormat>
  <Paragraphs>359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Arial Black</vt:lpstr>
      <vt:lpstr>Calibri</vt:lpstr>
      <vt:lpstr>Tahoma</vt:lpstr>
      <vt:lpstr>Wingdings</vt:lpstr>
      <vt:lpstr>1_Office Theme</vt:lpstr>
      <vt:lpstr>KFW ENGINEERS AND SURVEYING, INC PRESENTS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United States Army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Christopher Otto</cp:lastModifiedBy>
  <cp:revision>85</cp:revision>
  <dcterms:created xsi:type="dcterms:W3CDTF">2013-09-05T20:59:41Z</dcterms:created>
  <dcterms:modified xsi:type="dcterms:W3CDTF">2017-09-06T20:24:33Z</dcterms:modified>
</cp:coreProperties>
</file>